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4"/>
  </p:sldMasterIdLst>
  <p:notesMasterIdLst>
    <p:notesMasterId r:id="rId27"/>
  </p:notesMasterIdLst>
  <p:handoutMasterIdLst>
    <p:handoutMasterId r:id="rId28"/>
  </p:handoutMasterIdLst>
  <p:sldIdLst>
    <p:sldId id="296" r:id="rId5"/>
    <p:sldId id="2076136947" r:id="rId6"/>
    <p:sldId id="2076136955" r:id="rId7"/>
    <p:sldId id="2076136948" r:id="rId8"/>
    <p:sldId id="2076136964" r:id="rId9"/>
    <p:sldId id="2076136973" r:id="rId10"/>
    <p:sldId id="2076136974" r:id="rId11"/>
    <p:sldId id="2076136950" r:id="rId12"/>
    <p:sldId id="2076136956" r:id="rId13"/>
    <p:sldId id="2076136968" r:id="rId14"/>
    <p:sldId id="2076136980" r:id="rId15"/>
    <p:sldId id="2076136979" r:id="rId16"/>
    <p:sldId id="2076136967" r:id="rId17"/>
    <p:sldId id="2076136957" r:id="rId18"/>
    <p:sldId id="2076136975" r:id="rId19"/>
    <p:sldId id="2076136972" r:id="rId20"/>
    <p:sldId id="2076136965" r:id="rId21"/>
    <p:sldId id="2076136976" r:id="rId22"/>
    <p:sldId id="2076136978" r:id="rId23"/>
    <p:sldId id="2076136954" r:id="rId24"/>
    <p:sldId id="2076136981" r:id="rId25"/>
    <p:sldId id="2076136977" r:id="rId26"/>
  </p:sldIdLst>
  <p:sldSz cx="12192000" cy="6858000"/>
  <p:notesSz cx="6858000" cy="9144000"/>
  <p:custDataLst>
    <p:tags r:id="rId29"/>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 Ranst, Natalie" initials="VRN" lastIdx="1" clrIdx="0">
    <p:extLst>
      <p:ext uri="{19B8F6BF-5375-455C-9EA6-DF929625EA0E}">
        <p15:presenceInfo xmlns:p15="http://schemas.microsoft.com/office/powerpoint/2012/main" userId="S::natalie.van-ranst@capgemini.com::0f18c9b6-3633-483c-bdd6-d35ade36407a" providerId="AD"/>
      </p:ext>
    </p:extLst>
  </p:cmAuthor>
  <p:cmAuthor id="2" name="van Renterghem, Wouter" initials="vRW" lastIdx="1" clrIdx="1">
    <p:extLst>
      <p:ext uri="{19B8F6BF-5375-455C-9EA6-DF929625EA0E}">
        <p15:presenceInfo xmlns:p15="http://schemas.microsoft.com/office/powerpoint/2012/main" userId="S::wouter.van.renterghem@capgemini.com::9b369249-f1a5-4ed8-92bf-ba5274ab83e9" providerId="AD"/>
      </p:ext>
    </p:extLst>
  </p:cmAuthor>
  <p:cmAuthor id="3" name="Van Der Auwera, Els" initials="VDAE" lastIdx="1" clrIdx="2">
    <p:extLst>
      <p:ext uri="{19B8F6BF-5375-455C-9EA6-DF929625EA0E}">
        <p15:presenceInfo xmlns:p15="http://schemas.microsoft.com/office/powerpoint/2012/main" userId="S::els.van.der.auwera@capgemini.com::1adc62c1-d252-4493-a1b5-5d8f9d7fcf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9F9"/>
    <a:srgbClr val="FFFFFF"/>
    <a:srgbClr val="F47329"/>
    <a:srgbClr val="0070AD"/>
    <a:srgbClr val="0C85AC"/>
    <a:srgbClr val="E7E7E7"/>
    <a:srgbClr val="CBCBCB"/>
    <a:srgbClr val="232323"/>
    <a:srgbClr val="7F7F7F"/>
    <a:srgbClr val="88D5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84816" autoAdjust="0"/>
  </p:normalViewPr>
  <p:slideViewPr>
    <p:cSldViewPr snapToGrid="0">
      <p:cViewPr varScale="1">
        <p:scale>
          <a:sx n="159" d="100"/>
          <a:sy n="159" d="100"/>
        </p:scale>
        <p:origin x="120" y="138"/>
      </p:cViewPr>
      <p:guideLst>
        <p:guide orient="horz" pos="2341"/>
        <p:guide pos="3659"/>
      </p:guideLst>
    </p:cSldViewPr>
  </p:slideViewPr>
  <p:notesTextViewPr>
    <p:cViewPr>
      <p:scale>
        <a:sx n="1" d="1"/>
        <a:sy n="1" d="1"/>
      </p:scale>
      <p:origin x="0" y="0"/>
    </p:cViewPr>
  </p:notesTextViewPr>
  <p:notesViewPr>
    <p:cSldViewPr snapToGrid="0">
      <p:cViewPr varScale="1">
        <p:scale>
          <a:sx n="121" d="100"/>
          <a:sy n="121" d="100"/>
        </p:scale>
        <p:origin x="502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20/05/2024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‹nr.›</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20/05/2024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‹nr.›</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81443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88929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862060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227739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42755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b="0" i="0">
                <a:solidFill>
                  <a:srgbClr val="0D0D0D"/>
                </a:solidFill>
                <a:effectLst/>
                <a:highlight>
                  <a:srgbClr val="FFFFFF"/>
                </a:highlight>
                <a:latin typeface="Söhne"/>
              </a:rPr>
              <a:t>The image depicts the architecture of a Faster R-CNN model with ResNet-50 and Feature Pyramid Network (FPN). Let's break down each component of this architecture:</a:t>
            </a:r>
          </a:p>
          <a:p>
            <a:pPr algn="l">
              <a:buFont typeface="+mj-lt"/>
              <a:buAutoNum type="arabicPeriod"/>
            </a:pPr>
            <a:r>
              <a:rPr lang="en-US" b="1" i="0">
                <a:solidFill>
                  <a:srgbClr val="0D0D0D"/>
                </a:solidFill>
                <a:effectLst/>
                <a:highlight>
                  <a:srgbClr val="FFFFFF"/>
                </a:highlight>
                <a:latin typeface="Söhne"/>
              </a:rPr>
              <a:t>Input Image</a:t>
            </a:r>
            <a:r>
              <a:rPr lang="en-US" b="0" i="0">
                <a:solidFill>
                  <a:srgbClr val="0D0D0D"/>
                </a:solidFill>
                <a:effectLst/>
                <a:highlight>
                  <a:srgbClr val="FFFFFF"/>
                </a:highlight>
                <a:latin typeface="Söhne"/>
              </a:rPr>
              <a:t>: The process begins with an input image that is fed into the network.</a:t>
            </a:r>
          </a:p>
          <a:p>
            <a:pPr algn="l">
              <a:buFont typeface="+mj-lt"/>
              <a:buAutoNum type="arabicPeriod"/>
            </a:pPr>
            <a:r>
              <a:rPr lang="en-US" b="1" i="0">
                <a:solidFill>
                  <a:srgbClr val="0D0D0D"/>
                </a:solidFill>
                <a:effectLst/>
                <a:highlight>
                  <a:srgbClr val="FFFFFF"/>
                </a:highlight>
                <a:latin typeface="Söhne"/>
              </a:rPr>
              <a:t>Feature Pyramid Network (FPN)</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input image passes through the FPN, which generates feature maps at different scales. FPNs are used to enhance the feature extraction capability, especially for detecting objects at different scales.</a:t>
            </a:r>
          </a:p>
          <a:p>
            <a:pPr algn="l">
              <a:buFont typeface="+mj-lt"/>
              <a:buAutoNum type="arabicPeriod"/>
            </a:pPr>
            <a:r>
              <a:rPr lang="en-US" b="1" i="0">
                <a:solidFill>
                  <a:srgbClr val="0D0D0D"/>
                </a:solidFill>
                <a:effectLst/>
                <a:highlight>
                  <a:srgbClr val="FFFFFF"/>
                </a:highlight>
                <a:latin typeface="Söhne"/>
              </a:rPr>
              <a:t>Region Proposal Network (RPN)</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RPN takes the feature maps from the FPN and proposes regions of interest (RoIs) that potentially contain objects. This involves generating anchor boxes and scoring them based on the likelihood of containing an object.</a:t>
            </a:r>
          </a:p>
          <a:p>
            <a:pPr algn="l">
              <a:buFont typeface="+mj-lt"/>
              <a:buAutoNum type="arabicPeriod"/>
            </a:pPr>
            <a:r>
              <a:rPr lang="en-US" b="1" i="0">
                <a:solidFill>
                  <a:srgbClr val="0D0D0D"/>
                </a:solidFill>
                <a:effectLst/>
                <a:highlight>
                  <a:srgbClr val="FFFFFF"/>
                </a:highlight>
                <a:latin typeface="Söhne"/>
              </a:rPr>
              <a:t>RoI Pooling</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proposed RoIs are then fed into the RoI pooling layer, which extracts a fixed-size feature map for each RoI, irrespective of the size of the proposed region.</a:t>
            </a:r>
          </a:p>
          <a:p>
            <a:pPr algn="l">
              <a:buFont typeface="+mj-lt"/>
              <a:buAutoNum type="arabicPeriod"/>
            </a:pPr>
            <a:r>
              <a:rPr lang="en-US" b="1" i="0">
                <a:solidFill>
                  <a:srgbClr val="0D0D0D"/>
                </a:solidFill>
                <a:effectLst/>
                <a:highlight>
                  <a:srgbClr val="FFFFFF"/>
                </a:highlight>
                <a:latin typeface="Söhne"/>
              </a:rPr>
              <a:t>Fully Connected (FC) Layers</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These feature maps are passed through a series of fully connected layers to perform further processing. The FC layers serve different purposes:</a:t>
            </a:r>
          </a:p>
          <a:p>
            <a:pPr marL="1143000" lvl="2" indent="-228600" algn="l">
              <a:buFont typeface="+mj-lt"/>
              <a:buAutoNum type="arabicPeriod"/>
            </a:pPr>
            <a:r>
              <a:rPr lang="en-US" b="1" i="0">
                <a:solidFill>
                  <a:srgbClr val="0D0D0D"/>
                </a:solidFill>
                <a:effectLst/>
                <a:highlight>
                  <a:srgbClr val="FFFFFF"/>
                </a:highlight>
                <a:latin typeface="Söhne"/>
              </a:rPr>
              <a:t>Localization</a:t>
            </a:r>
            <a:r>
              <a:rPr lang="en-US" b="0" i="0">
                <a:solidFill>
                  <a:srgbClr val="0D0D0D"/>
                </a:solidFill>
                <a:effectLst/>
                <a:highlight>
                  <a:srgbClr val="FFFFFF"/>
                </a:highlight>
                <a:latin typeface="Söhne"/>
              </a:rPr>
              <a:t>: Two fully connected layers (with 1024 units each) are used to predict the bounding box coordinates for the objects within the proposed regions.</a:t>
            </a:r>
          </a:p>
          <a:p>
            <a:pPr marL="1143000" lvl="2" indent="-228600" algn="l">
              <a:buFont typeface="+mj-lt"/>
              <a:buAutoNum type="arabicPeriod"/>
            </a:pPr>
            <a:r>
              <a:rPr lang="en-US" b="1" i="0">
                <a:solidFill>
                  <a:srgbClr val="0D0D0D"/>
                </a:solidFill>
                <a:effectLst/>
                <a:highlight>
                  <a:srgbClr val="FFFFFF"/>
                </a:highlight>
                <a:latin typeface="Söhne"/>
              </a:rPr>
              <a:t>Classification and Regression</a:t>
            </a:r>
            <a:r>
              <a:rPr lang="en-US" b="0" i="0">
                <a:solidFill>
                  <a:srgbClr val="0D0D0D"/>
                </a:solidFill>
                <a:effectLst/>
                <a:highlight>
                  <a:srgbClr val="FFFFFF"/>
                </a:highlight>
                <a:latin typeface="Söhne"/>
              </a:rPr>
              <a:t>: Another set of fully connected layers is used for object classification (to identify what the object is) and regression (to fine-tune the bounding box coordinates).</a:t>
            </a:r>
          </a:p>
          <a:p>
            <a:pPr algn="l">
              <a:buFont typeface="+mj-lt"/>
              <a:buAutoNum type="arabicPeriod"/>
            </a:pPr>
            <a:r>
              <a:rPr lang="en-US" b="1" i="0">
                <a:solidFill>
                  <a:srgbClr val="0D0D0D"/>
                </a:solidFill>
                <a:effectLst/>
                <a:highlight>
                  <a:srgbClr val="FFFFFF"/>
                </a:highlight>
                <a:latin typeface="Söhne"/>
              </a:rPr>
              <a:t>Outputs</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final output includes the localization of objects (bounding box coordinates), classification (the type of object), and regression (refinement of the bounding box).</a:t>
            </a:r>
          </a:p>
          <a:p>
            <a:pPr algn="l"/>
            <a:r>
              <a:rPr lang="en-US" b="0" i="0">
                <a:solidFill>
                  <a:srgbClr val="0D0D0D"/>
                </a:solidFill>
                <a:effectLst/>
                <a:highlight>
                  <a:srgbClr val="FFFFFF"/>
                </a:highlight>
                <a:latin typeface="Söhne"/>
              </a:rPr>
              <a:t>This Faster R-CNN architecture effectively combines region proposal and object detection into a single, efficient network, utilizing ResNet-50 for deep feature extraction and FPN for multi-scale feature maps, leading to robust object detection performance.</a:t>
            </a:r>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33480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944404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hyperlink" Target="http://www.youtube.com/capgeminimedia"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www.twitter.com/capgemini"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image" Target="../media/image19.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youtube.com/capgeminimedia" TargetMode="External"/><Relationship Id="rId14" Type="http://schemas.openxmlformats.org/officeDocument/2006/relationships/image" Target="../media/image19.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4" name="Picture 3">
            <a:extLst>
              <a:ext uri="{FF2B5EF4-FFF2-40B4-BE49-F238E27FC236}">
                <a16:creationId xmlns:a16="http://schemas.microsoft.com/office/drawing/2014/main" id="{A77FD401-80FC-05C2-3981-1CAE66A17FF7}"/>
              </a:ext>
            </a:extLst>
          </p:cNvPr>
          <p:cNvPicPr>
            <a:picLocks noChangeAspect="1"/>
          </p:cNvPicPr>
          <p:nvPr userDrawn="1"/>
        </p:nvPicPr>
        <p:blipFill rotWithShape="1">
          <a:blip r:embed="rId2"/>
          <a:srcRect t="33364" b="29539"/>
          <a:stretch/>
        </p:blipFill>
        <p:spPr>
          <a:xfrm>
            <a:off x="9033143" y="380268"/>
            <a:ext cx="2952750" cy="575953"/>
          </a:xfrm>
          <a:prstGeom prst="rect">
            <a:avLst/>
          </a:prstGeom>
        </p:spPr>
      </p:pic>
    </p:spTree>
    <p:extLst>
      <p:ext uri="{BB962C8B-B14F-4D97-AF65-F5344CB8AC3E}">
        <p14:creationId xmlns:p14="http://schemas.microsoft.com/office/powerpoint/2010/main" val="20381770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75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2825968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57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699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017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5102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303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06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516173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1112961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Image 6" descr="Capgemini">
            <a:extLst>
              <a:ext uri="{FF2B5EF4-FFF2-40B4-BE49-F238E27FC236}">
                <a16:creationId xmlns:a16="http://schemas.microsoft.com/office/drawing/2014/main" id="{873884F3-4760-488E-A25C-0D285C88A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1130581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56402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720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6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9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199229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027311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pic>
        <p:nvPicPr>
          <p:cNvPr id="5" name="Image 4" descr="Capgemini">
            <a:extLst>
              <a:ext uri="{FF2B5EF4-FFF2-40B4-BE49-F238E27FC236}">
                <a16:creationId xmlns:a16="http://schemas.microsoft.com/office/drawing/2014/main" id="{D1A9B987-E149-4E99-9E1F-336980D5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346950830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3" name="Image 12" descr="Capgemini">
            <a:extLst>
              <a:ext uri="{FF2B5EF4-FFF2-40B4-BE49-F238E27FC236}">
                <a16:creationId xmlns:a16="http://schemas.microsoft.com/office/drawing/2014/main" id="{A0C8CF1B-496A-4A5B-A698-834453468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4"/>
          </p:cNvPr>
          <p:cNvPicPr>
            <a:picLocks noChangeAspect="1" noChangeArrowheads="1"/>
          </p:cNvPicPr>
          <p:nvPr/>
        </p:nvPicPr>
        <p:blipFill>
          <a:blip r:embed="rId5" cstate="print"/>
          <a:srcRect/>
          <a:stretch>
            <a:fillRect/>
          </a:stretch>
        </p:blipFill>
        <p:spPr bwMode="auto">
          <a:xfrm>
            <a:off x="426720" y="4968013"/>
            <a:ext cx="333195" cy="333195"/>
          </a:xfrm>
          <a:prstGeom prst="rect">
            <a:avLst/>
          </a:prstGeom>
          <a:noFill/>
        </p:spPr>
      </p:pic>
      <p:pic>
        <p:nvPicPr>
          <p:cNvPr id="17" name="Picture 2" descr="LinkedIn">
            <a:hlinkClick r:id="rId6"/>
          </p:cNvPr>
          <p:cNvPicPr>
            <a:picLocks noChangeAspect="1" noChangeArrowheads="1"/>
          </p:cNvPicPr>
          <p:nvPr/>
        </p:nvPicPr>
        <p:blipFill>
          <a:blip r:embed="rId7" cstate="print"/>
          <a:srcRect/>
          <a:stretch>
            <a:fillRect/>
          </a:stretch>
        </p:blipFill>
        <p:spPr bwMode="auto">
          <a:xfrm>
            <a:off x="810097" y="4968013"/>
            <a:ext cx="333195" cy="333195"/>
          </a:xfrm>
          <a:prstGeom prst="rect">
            <a:avLst/>
          </a:prstGeom>
          <a:noFill/>
        </p:spPr>
      </p:pic>
      <p:pic>
        <p:nvPicPr>
          <p:cNvPr id="18" name="Picture 4" descr="SlideShare">
            <a:hlinkClick r:id="rId8"/>
          </p:cNvPr>
          <p:cNvPicPr>
            <a:picLocks noChangeAspect="1" noChangeArrowheads="1"/>
          </p:cNvPicPr>
          <p:nvPr/>
        </p:nvPicPr>
        <p:blipFill>
          <a:blip r:embed="rId9" cstate="print"/>
          <a:srcRect/>
          <a:stretch>
            <a:fillRect/>
          </a:stretch>
        </p:blipFill>
        <p:spPr bwMode="auto">
          <a:xfrm>
            <a:off x="1193474" y="4968013"/>
            <a:ext cx="333195" cy="333195"/>
          </a:xfrm>
          <a:prstGeom prst="rect">
            <a:avLst/>
          </a:prstGeom>
          <a:noFill/>
        </p:spPr>
      </p:pic>
      <p:pic>
        <p:nvPicPr>
          <p:cNvPr id="19" name="Picture 5" descr="Twitter">
            <a:hlinkClick r:id="rId10"/>
          </p:cNvPr>
          <p:cNvPicPr>
            <a:picLocks noChangeAspect="1" noChangeArrowheads="1"/>
          </p:cNvPicPr>
          <p:nvPr/>
        </p:nvPicPr>
        <p:blipFill>
          <a:blip r:embed="rId11" cstate="print"/>
          <a:srcRect/>
          <a:stretch>
            <a:fillRect/>
          </a:stretch>
        </p:blipFill>
        <p:spPr bwMode="auto">
          <a:xfrm>
            <a:off x="1576851" y="4968013"/>
            <a:ext cx="333195" cy="333195"/>
          </a:xfrm>
          <a:prstGeom prst="rect">
            <a:avLst/>
          </a:prstGeom>
          <a:noFill/>
        </p:spPr>
      </p:pic>
      <p:pic>
        <p:nvPicPr>
          <p:cNvPr id="20" name="Picture 6" descr="YouTube">
            <a:hlinkClick r:id="rId12"/>
          </p:cNvPr>
          <p:cNvPicPr>
            <a:picLocks noChangeAspect="1" noChangeArrowheads="1"/>
          </p:cNvPicPr>
          <p:nvPr/>
        </p:nvPicPr>
        <p:blipFill>
          <a:blip r:embed="rId13"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spTree>
    <p:extLst>
      <p:ext uri="{BB962C8B-B14F-4D97-AF65-F5344CB8AC3E}">
        <p14:creationId xmlns:p14="http://schemas.microsoft.com/office/powerpoint/2010/main" val="272233289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4" name="Image 23" descr="Capgemini">
            <a:extLst>
              <a:ext uri="{FF2B5EF4-FFF2-40B4-BE49-F238E27FC236}">
                <a16:creationId xmlns:a16="http://schemas.microsoft.com/office/drawing/2014/main" id="{67291309-8FC0-47AE-9F48-E59E45B7FC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1773708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Diapositive de titre">
    <p:bg>
      <p:bgPr>
        <a:solidFill>
          <a:schemeClr val="tx1"/>
        </a:solidFill>
        <a:effectLst/>
      </p:bgPr>
    </p:bg>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349DB72F-553D-4D29-B2DD-B7E31325C561}"/>
              </a:ext>
            </a:extLst>
          </p:cNvPr>
          <p:cNvPicPr>
            <a:picLocks noChangeAspect="1"/>
          </p:cNvPicPr>
          <p:nvPr/>
        </p:nvPicPr>
        <p:blipFill rotWithShape="1">
          <a:blip r:embed="rId2">
            <a:extLst>
              <a:ext uri="{28A0092B-C50C-407E-A947-70E740481C1C}">
                <a14:useLocalDpi xmlns:a14="http://schemas.microsoft.com/office/drawing/2010/main" val="0"/>
              </a:ext>
            </a:extLst>
          </a:blip>
          <a:srcRect t="211" r="9658" b="211"/>
          <a:stretch/>
        </p:blipFill>
        <p:spPr>
          <a:xfrm>
            <a:off x="2855640" y="0"/>
            <a:ext cx="9336360"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27878" y="1969095"/>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693514" y="5065439"/>
            <a:ext cx="8282188"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695401" y="2611159"/>
            <a:ext cx="6984776" cy="2492990"/>
          </a:xfrm>
        </p:spPr>
        <p:txBody>
          <a:bodyPr wrap="square" lIns="36000" rIns="36000" bIns="0" anchor="b" anchorCtr="0">
            <a:spAutoFit/>
          </a:bodyPr>
          <a:lstStyle>
            <a:lvl1pPr algn="l">
              <a:lnSpc>
                <a:spcPct val="10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B5786856-BAC8-4A02-BF57-BD299BE6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84" y="620688"/>
            <a:ext cx="4191000" cy="962025"/>
          </a:xfrm>
          <a:prstGeom prst="rect">
            <a:avLst/>
          </a:prstGeom>
        </p:spPr>
      </p:pic>
    </p:spTree>
    <p:extLst>
      <p:ext uri="{BB962C8B-B14F-4D97-AF65-F5344CB8AC3E}">
        <p14:creationId xmlns:p14="http://schemas.microsoft.com/office/powerpoint/2010/main" val="13250956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4E7913BD-2F2A-43EA-9355-0DD8C035B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364112495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2" name="Title 1">
            <a:extLst>
              <a:ext uri="{FF2B5EF4-FFF2-40B4-BE49-F238E27FC236}">
                <a16:creationId xmlns:a16="http://schemas.microsoft.com/office/drawing/2014/main" id="{4774F36F-3194-40C1-BFCB-D2FC8CB290B2}"/>
              </a:ext>
            </a:extLst>
          </p:cNvPr>
          <p:cNvSpPr>
            <a:spLocks noGrp="1"/>
          </p:cNvSpPr>
          <p:nvPr>
            <p:ph type="title" hasCustomPrompt="1"/>
          </p:nvPr>
        </p:nvSpPr>
        <p:spPr>
          <a:xfrm>
            <a:off x="191344" y="9144"/>
            <a:ext cx="3056632" cy="827568"/>
          </a:xfrm>
          <a:prstGeom prst="rect">
            <a:avLst/>
          </a:prstGeom>
        </p:spPr>
        <p:txBody>
          <a:bodyPr/>
          <a:lstStyle>
            <a:lvl1pPr algn="l">
              <a:defRPr sz="4000">
                <a:solidFill>
                  <a:schemeClr val="bg1"/>
                </a:solidFill>
              </a:defRPr>
            </a:lvl1pPr>
          </a:lstStyle>
          <a:p>
            <a:r>
              <a:rPr lang="en-US" dirty="0"/>
              <a:t>Agenda</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9743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84BC735E-A9A3-4A52-8056-D6C0AF2637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101776489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A0131EFA-E3CA-4470-968C-AA4EF9936122}"/>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FE038D48-6B7B-4F99-AD46-1A717A987A8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099682C-62AB-45A8-A317-C09E541E1A7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1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408586480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1805275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031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240103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Section A – Narrow">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14F2D5-2CF8-48B0-90A4-B54FDB49D90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ltGray">
          <a:xfrm>
            <a:off x="0" y="0"/>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p:nvSpPr>
        <p:spPr bwMode="white">
          <a:xfrm>
            <a:off x="2679031" y="3215"/>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955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par>
                                <p:cTn id="27" presetID="10" presetClass="entr" presetSubtype="0"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150"/>
                                        <p:tgtEl>
                                          <p:spTgt spid="17"/>
                                        </p:tgtEl>
                                      </p:cBhvr>
                                    </p:animEffect>
                                  </p:childTnLst>
                                </p:cTn>
                              </p:par>
                              <p:par>
                                <p:cTn id="30" presetID="6" presetClass="emph" presetSubtype="0" fill="hold" nodeType="withEffect">
                                  <p:stCondLst>
                                    <p:cond delay="0"/>
                                  </p:stCondLst>
                                  <p:childTnLst>
                                    <p:animScale>
                                      <p:cBhvr>
                                        <p:cTn id="31" dur="150" fill="hold"/>
                                        <p:tgtEl>
                                          <p:spTgt spid="17"/>
                                        </p:tgtEl>
                                      </p:cBhvr>
                                      <p:by x="110000" y="110000"/>
                                    </p:animScale>
                                  </p:childTnLst>
                                </p:cTn>
                              </p:par>
                              <p:par>
                                <p:cTn id="32" presetID="6" presetClass="emph" presetSubtype="0" decel="100000" fill="hold" nodeType="withEffect">
                                  <p:stCondLst>
                                    <p:cond delay="200"/>
                                  </p:stCondLst>
                                  <p:childTnLst>
                                    <p:animScale>
                                      <p:cBhvr>
                                        <p:cTn id="33" dur="3450" fill="hold"/>
                                        <p:tgtEl>
                                          <p:spTgt spid="17"/>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p:nvSpPr>
        <p:spPr bwMode="white">
          <a:xfrm>
            <a:off x="2679031" y="-1"/>
            <a:ext cx="9512969" cy="6858001"/>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grpSp>
        <p:nvGrpSpPr>
          <p:cNvPr id="8" name="Group 37">
            <a:extLst>
              <a:ext uri="{FF2B5EF4-FFF2-40B4-BE49-F238E27FC236}">
                <a16:creationId xmlns:a16="http://schemas.microsoft.com/office/drawing/2014/main" id="{89B4162E-9D70-4209-8DF4-1DED4106593B}"/>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482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Freeform 1">
            <a:extLst>
              <a:ext uri="{FF2B5EF4-FFF2-40B4-BE49-F238E27FC236}">
                <a16:creationId xmlns:a16="http://schemas.microsoft.com/office/drawing/2014/main" id="{D8852466-818B-4BD5-9E05-CD2D38F2D7BD}"/>
              </a:ext>
            </a:extLst>
          </p:cNvPr>
          <p:cNvSpPr/>
          <p:nvPr userDrawn="1"/>
        </p:nvSpPr>
        <p:spPr>
          <a:xfrm flipH="1">
            <a:off x="0" y="0"/>
            <a:ext cx="7817708" cy="1440180"/>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2" name="Title 1">
            <a:extLst>
              <a:ext uri="{FF2B5EF4-FFF2-40B4-BE49-F238E27FC236}">
                <a16:creationId xmlns:a16="http://schemas.microsoft.com/office/drawing/2014/main" id="{0C0E2D29-B239-655B-3B6C-50E8BC1C23E6}"/>
              </a:ext>
            </a:extLst>
          </p:cNvPr>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54658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8339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36000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9" name="Rectangle 43">
            <a:extLst>
              <a:ext uri="{FF2B5EF4-FFF2-40B4-BE49-F238E27FC236}">
                <a16:creationId xmlns:a16="http://schemas.microsoft.com/office/drawing/2014/main" id="{1302EB1D-4F45-4228-A725-9CA0AEFCE017}"/>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‹nr.›</a:t>
            </a:fld>
            <a:endParaRPr lang="en-US" sz="800">
              <a:solidFill>
                <a:srgbClr val="A6A6A6"/>
              </a:solidFill>
              <a:latin typeface="Ubuntu" panose="020B0504030602030204" pitchFamily="34" charset="0"/>
              <a:cs typeface="Arial" panose="020B0604020202020204" pitchFamily="34" charset="0"/>
            </a:endParaRPr>
          </a:p>
        </p:txBody>
      </p:sp>
      <p:grpSp>
        <p:nvGrpSpPr>
          <p:cNvPr id="16" name="Groupe 2">
            <a:extLst>
              <a:ext uri="{FF2B5EF4-FFF2-40B4-BE49-F238E27FC236}">
                <a16:creationId xmlns:a16="http://schemas.microsoft.com/office/drawing/2014/main" id="{5B78ABBB-B087-451B-915A-355718081D3C}"/>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AB9BCB5B-6902-4E98-B5ED-89F81FE3A834}"/>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8" name="Rectangle 17">
              <a:extLst>
                <a:ext uri="{FF2B5EF4-FFF2-40B4-BE49-F238E27FC236}">
                  <a16:creationId xmlns:a16="http://schemas.microsoft.com/office/drawing/2014/main" id="{386AC912-8C51-4D99-B34E-989177FE2628}"/>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7D70D6EC-8379-47BA-826B-7A6E3E65F737}"/>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A37674CF-0436-4BDC-8E00-EACBADC4CD52}"/>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1" name="Rectangle 20">
              <a:extLst>
                <a:ext uri="{FF2B5EF4-FFF2-40B4-BE49-F238E27FC236}">
                  <a16:creationId xmlns:a16="http://schemas.microsoft.com/office/drawing/2014/main" id="{D4F87916-4FFC-4405-8877-4AF566DA2A76}"/>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22" name="Groupe 4">
            <a:extLst>
              <a:ext uri="{FF2B5EF4-FFF2-40B4-BE49-F238E27FC236}">
                <a16:creationId xmlns:a16="http://schemas.microsoft.com/office/drawing/2014/main" id="{B634D87E-95FC-4A23-814C-285CB154842E}"/>
              </a:ext>
            </a:extLst>
          </p:cNvPr>
          <p:cNvGrpSpPr/>
          <p:nvPr userDrawn="1"/>
        </p:nvGrpSpPr>
        <p:grpSpPr>
          <a:xfrm>
            <a:off x="12355040" y="1954479"/>
            <a:ext cx="360000" cy="4875772"/>
            <a:chOff x="12355040" y="1954479"/>
            <a:chExt cx="360000" cy="4875772"/>
          </a:xfrm>
        </p:grpSpPr>
        <p:sp>
          <p:nvSpPr>
            <p:cNvPr id="23" name="Rectangle 22">
              <a:extLst>
                <a:ext uri="{FF2B5EF4-FFF2-40B4-BE49-F238E27FC236}">
                  <a16:creationId xmlns:a16="http://schemas.microsoft.com/office/drawing/2014/main" id="{D6984B46-1DC7-4203-94FA-1BAFDE02CD8E}"/>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4" name="Rectangle 23">
              <a:extLst>
                <a:ext uri="{FF2B5EF4-FFF2-40B4-BE49-F238E27FC236}">
                  <a16:creationId xmlns:a16="http://schemas.microsoft.com/office/drawing/2014/main" id="{FFD0F84E-45C3-4AA6-80D0-C9F262B086E8}"/>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5" name="Rectangle 24">
              <a:extLst>
                <a:ext uri="{FF2B5EF4-FFF2-40B4-BE49-F238E27FC236}">
                  <a16:creationId xmlns:a16="http://schemas.microsoft.com/office/drawing/2014/main" id="{15C91A5C-8FFA-4B84-B807-372CE4AEDF2A}"/>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FBE94D80-D5A9-4A1D-B1EC-4908BFD7F396}"/>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0D61AB94-23D8-4E51-BEF0-912BDBA74746}"/>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92B652E0-07DF-4798-83D1-5E143804F52B}"/>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FBEACA6A-8A2E-4C9E-8E7F-17012922AC4D}"/>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BF61B93F-1FEF-42A3-97E5-9979BB4EE56E}"/>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EA4F4FF8-22A9-490B-A97C-45EFFA62C465}"/>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FC06F585-CEF9-4A82-BA77-014D3666A8F1}"/>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453D5BE3-4675-45A7-99C9-0B3166E4661F}"/>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4" name="Rectangle 33">
              <a:extLst>
                <a:ext uri="{FF2B5EF4-FFF2-40B4-BE49-F238E27FC236}">
                  <a16:creationId xmlns:a16="http://schemas.microsoft.com/office/drawing/2014/main" id="{88F1A88D-5CED-487D-A8E9-2DDA168C2158}"/>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5" name="Rectangle 34">
              <a:extLst>
                <a:ext uri="{FF2B5EF4-FFF2-40B4-BE49-F238E27FC236}">
                  <a16:creationId xmlns:a16="http://schemas.microsoft.com/office/drawing/2014/main" id="{FC55D6CE-01A2-4E2C-ABBB-CE4DC208A757}"/>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6" name="Rectangle 35">
              <a:extLst>
                <a:ext uri="{FF2B5EF4-FFF2-40B4-BE49-F238E27FC236}">
                  <a16:creationId xmlns:a16="http://schemas.microsoft.com/office/drawing/2014/main" id="{64AD2353-2882-4010-B9D7-4E3F07E35133}"/>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321220471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98"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dreluizbvs/PLAD?tab=readme-ov-file" TargetMode="External"/><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hyperlink" Target="about:blank" TargetMode="Externa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link.springer.com/chapter/10,1007/978-3-031-20601-6_18" TargetMode="External"/><Relationship Id="rId2" Type="http://schemas.openxmlformats.org/officeDocument/2006/relationships/image" Target="../media/image26.jpg"/><Relationship Id="rId1" Type="http://schemas.openxmlformats.org/officeDocument/2006/relationships/slideLayout" Target="../slideLayouts/slideLayout8.xml"/><Relationship Id="rId5" Type="http://schemas.openxmlformats.org/officeDocument/2006/relationships/hyperlink" Target="https://ieeexplore.ieee.org/document/9001041" TargetMode="Externa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hyperlink" Target="https://towardsdatascience.com/r-cnn-fast-r-cnn-faster-r-cnn-yolo-object-detection-algorithms-36d53571365e" TargetMode="External"/><Relationship Id="rId13" Type="http://schemas.openxmlformats.org/officeDocument/2006/relationships/hyperlink" Target="https://segment-anything.com/" TargetMode="External"/><Relationship Id="rId3" Type="http://schemas.openxmlformats.org/officeDocument/2006/relationships/hyperlink" Target="https://pubmed.ncbi.nlm.nih.gov/38598505/" TargetMode="External"/><Relationship Id="rId7" Type="http://schemas.openxmlformats.org/officeDocument/2006/relationships/hyperlink" Target="https://medium.com/ibm-data-ai/faster-r-cnn-vs-yolo-vs-ssd-object-detection-algorithms-18badb0e02dc" TargetMode="External"/><Relationship Id="rId12" Type="http://schemas.openxmlformats.org/officeDocument/2006/relationships/hyperlink" Target="https://arxiv.org/abs/2304.02643" TargetMode="External"/><Relationship Id="rId2" Type="http://schemas.openxmlformats.org/officeDocument/2006/relationships/hyperlink" Target="https://universe.roboflow.com/rust-detection/rust-detection-38s6e/dataset/1" TargetMode="External"/><Relationship Id="rId16" Type="http://schemas.openxmlformats.org/officeDocument/2006/relationships/image" Target="../media/image24.jpg"/><Relationship Id="rId1" Type="http://schemas.openxmlformats.org/officeDocument/2006/relationships/slideLayout" Target="../slideLayouts/slideLayout8.xml"/><Relationship Id="rId6" Type="http://schemas.openxmlformats.org/officeDocument/2006/relationships/hyperlink" Target="https://github.com/andreluizbvs/PLAD?tab=readme-ov-file" TargetMode="External"/><Relationship Id="rId11" Type="http://schemas.openxmlformats.org/officeDocument/2006/relationships/hyperlink" Target="https://blog.paperspace.com/mean-average-precision/" TargetMode="External"/><Relationship Id="rId5" Type="http://schemas.openxmlformats.org/officeDocument/2006/relationships/hyperlink" Target="https://www.sciencedirect.com/science/article/pii/S096386951930060X?via%3Dihub" TargetMode="External"/><Relationship Id="rId15" Type="http://schemas.openxmlformats.org/officeDocument/2006/relationships/hyperlink" Target="https://ieeexplore.ieee.org/document/9001041" TargetMode="External"/><Relationship Id="rId10" Type="http://schemas.openxmlformats.org/officeDocument/2006/relationships/hyperlink" Target="https://www.picsellia.com/post/segmentation-vs-detection-vs-classification-in-computer-vision-a-comparative-analysis" TargetMode="External"/><Relationship Id="rId4" Type="http://schemas.openxmlformats.org/officeDocument/2006/relationships/hyperlink" Target="https://arl.wpi.edu/corrosion_dataset/#corrosionDatasetID" TargetMode="External"/><Relationship Id="rId9" Type="http://schemas.openxmlformats.org/officeDocument/2006/relationships/hyperlink" Target="https://visionplatform.ai/nl/de-complete-gids-voor-objectdetectie-een-introductie-tot-detectie-in-2024/" TargetMode="External"/><Relationship Id="rId14" Type="http://schemas.openxmlformats.org/officeDocument/2006/relationships/hyperlink" Target="https://link.springer.com/chapter/10,1007/978-3-031-20601-6_1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hyperlink" Target="https://labelstud.io/" TargetMode="External"/><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buitenshuis, hemel, gras, windmolen&#10;&#10;Automatisch gegenereerde beschrijving">
            <a:extLst>
              <a:ext uri="{FF2B5EF4-FFF2-40B4-BE49-F238E27FC236}">
                <a16:creationId xmlns:a16="http://schemas.microsoft.com/office/drawing/2014/main" id="{7CCB09E8-A41D-169F-5901-FE006948A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317249" cy="6858000"/>
          </a:xfrm>
          <a:prstGeom prst="rect">
            <a:avLst/>
          </a:prstGeom>
        </p:spPr>
      </p:pic>
      <p:sp>
        <p:nvSpPr>
          <p:cNvPr id="5" name="Title 4">
            <a:extLst>
              <a:ext uri="{FF2B5EF4-FFF2-40B4-BE49-F238E27FC236}">
                <a16:creationId xmlns:a16="http://schemas.microsoft.com/office/drawing/2014/main" id="{0DDB940B-7A1E-454C-AE72-0E08AE7CE09B}"/>
              </a:ext>
            </a:extLst>
          </p:cNvPr>
          <p:cNvSpPr>
            <a:spLocks noGrp="1"/>
          </p:cNvSpPr>
          <p:nvPr>
            <p:ph type="ctrTitle"/>
          </p:nvPr>
        </p:nvSpPr>
        <p:spPr>
          <a:xfrm>
            <a:off x="332623" y="2807505"/>
            <a:ext cx="11386134" cy="738664"/>
          </a:xfrm>
        </p:spPr>
        <p:txBody>
          <a:bodyPr/>
          <a:lstStyle/>
          <a:p>
            <a:r>
              <a:rPr lang="nl-BE" sz="4800" dirty="0">
                <a:ln>
                  <a:solidFill>
                    <a:srgbClr val="FF0000"/>
                  </a:solidFill>
                </a:ln>
                <a:solidFill>
                  <a:srgbClr val="F47329"/>
                </a:solidFill>
              </a:rPr>
              <a:t>H</a:t>
            </a:r>
            <a:r>
              <a:rPr lang="en-BE" sz="4800" dirty="0">
                <a:ln>
                  <a:solidFill>
                    <a:srgbClr val="FF0000"/>
                  </a:solidFill>
                </a:ln>
                <a:solidFill>
                  <a:srgbClr val="F47329"/>
                </a:solidFill>
              </a:rPr>
              <a:t>V Tower Monitoring</a:t>
            </a:r>
            <a:endParaRPr lang="en-US" sz="4800" dirty="0">
              <a:ln>
                <a:solidFill>
                  <a:srgbClr val="FF0000"/>
                </a:solidFill>
              </a:ln>
              <a:solidFill>
                <a:srgbClr val="F47329"/>
              </a:solidFill>
            </a:endParaRPr>
          </a:p>
        </p:txBody>
      </p:sp>
      <p:sp>
        <p:nvSpPr>
          <p:cNvPr id="2" name="Espace réservé du texte 1">
            <a:extLst>
              <a:ext uri="{FF2B5EF4-FFF2-40B4-BE49-F238E27FC236}">
                <a16:creationId xmlns:a16="http://schemas.microsoft.com/office/drawing/2014/main" id="{61B8B409-591E-4F4C-BDA2-E292A2B3E02A}"/>
              </a:ext>
            </a:extLst>
          </p:cNvPr>
          <p:cNvSpPr>
            <a:spLocks noGrp="1"/>
          </p:cNvSpPr>
          <p:nvPr>
            <p:ph type="subTitle" idx="1"/>
          </p:nvPr>
        </p:nvSpPr>
        <p:spPr>
          <a:xfrm>
            <a:off x="1003477" y="4784033"/>
            <a:ext cx="9643770" cy="712198"/>
          </a:xfrm>
        </p:spPr>
        <p:txBody>
          <a:bodyPr>
            <a:normAutofit/>
          </a:bodyPr>
          <a:lstStyle/>
          <a:p>
            <a:r>
              <a:rPr lang="en-BE" sz="3200" dirty="0"/>
              <a:t>Failure detection with</a:t>
            </a:r>
            <a:r>
              <a:rPr lang="nl-NL" sz="3200" dirty="0"/>
              <a:t> </a:t>
            </a:r>
            <a:r>
              <a:rPr lang="nl-NL" sz="3200" dirty="0" err="1"/>
              <a:t>Faster</a:t>
            </a:r>
            <a:r>
              <a:rPr lang="en-BE" sz="3200" dirty="0"/>
              <a:t> </a:t>
            </a:r>
            <a:r>
              <a:rPr lang="nl-NL" sz="3200" dirty="0"/>
              <a:t>R-</a:t>
            </a:r>
            <a:r>
              <a:rPr lang="en-BE" sz="3200" dirty="0"/>
              <a:t>CNN</a:t>
            </a:r>
            <a:endParaRPr lang="en-US" sz="3200" dirty="0"/>
          </a:p>
        </p:txBody>
      </p:sp>
      <p:pic>
        <p:nvPicPr>
          <p:cNvPr id="9" name="Afbeelding 8" descr="Afbeelding met Graphics, grafische vormgeving, Lettertype, ontwerp&#10;&#10;Automatisch gegenereerde beschrijving">
            <a:extLst>
              <a:ext uri="{FF2B5EF4-FFF2-40B4-BE49-F238E27FC236}">
                <a16:creationId xmlns:a16="http://schemas.microsoft.com/office/drawing/2014/main" id="{402FA6C7-7A42-EC3D-6900-C0D8BCB55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55" y="201164"/>
            <a:ext cx="6305550" cy="1457325"/>
          </a:xfrm>
          <a:prstGeom prst="rect">
            <a:avLst/>
          </a:prstGeom>
        </p:spPr>
      </p:pic>
    </p:spTree>
    <p:extLst>
      <p:ext uri="{BB962C8B-B14F-4D97-AF65-F5344CB8AC3E}">
        <p14:creationId xmlns:p14="http://schemas.microsoft.com/office/powerpoint/2010/main" val="4202568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7005400" cy="482241"/>
          </a:xfrm>
        </p:spPr>
        <p:txBody>
          <a:bodyPr/>
          <a:lstStyle/>
          <a:p>
            <a:r>
              <a:rPr lang="nl-BE" dirty="0">
                <a:solidFill>
                  <a:schemeClr val="bg1"/>
                </a:solidFill>
              </a:rPr>
              <a:t>Evaluation </a:t>
            </a:r>
            <a:r>
              <a:rPr lang="nl-BE" dirty="0" err="1">
                <a:solidFill>
                  <a:schemeClr val="bg1"/>
                </a:solidFill>
              </a:rPr>
              <a:t>with</a:t>
            </a:r>
            <a:r>
              <a:rPr lang="nl-BE" dirty="0">
                <a:solidFill>
                  <a:schemeClr val="bg1"/>
                </a:solidFill>
              </a:rPr>
              <a:t> different dataset</a:t>
            </a:r>
          </a:p>
        </p:txBody>
      </p:sp>
      <p:sp>
        <p:nvSpPr>
          <p:cNvPr id="3" name="Tijdelijke aanduiding voor inhoud 2">
            <a:extLst>
              <a:ext uri="{FF2B5EF4-FFF2-40B4-BE49-F238E27FC236}">
                <a16:creationId xmlns:a16="http://schemas.microsoft.com/office/drawing/2014/main" id="{D7E15264-6369-C6B2-577D-9AFB82D4EAD1}"/>
              </a:ext>
            </a:extLst>
          </p:cNvPr>
          <p:cNvSpPr txBox="1">
            <a:spLocks/>
          </p:cNvSpPr>
          <p:nvPr/>
        </p:nvSpPr>
        <p:spPr>
          <a:xfrm>
            <a:off x="530120" y="1568636"/>
            <a:ext cx="4213057" cy="5024669"/>
          </a:xfrm>
          <a:prstGeom prst="rect">
            <a:avLst/>
          </a:prstGeom>
        </p:spPr>
        <p:txBody>
          <a:bodyPr>
            <a:normAutofit lnSpcReduction="10000"/>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rgbClr val="0D0D0D"/>
                </a:solidFill>
                <a:latin typeface="Söhne"/>
              </a:rPr>
              <a:t>Same </a:t>
            </a:r>
            <a:r>
              <a:rPr lang="en-US" sz="1700" dirty="0" err="1">
                <a:solidFill>
                  <a:srgbClr val="0D0D0D"/>
                </a:solidFill>
                <a:latin typeface="Söhne"/>
              </a:rPr>
              <a:t>ResNet</a:t>
            </a:r>
            <a:r>
              <a:rPr lang="en-US" sz="1700" dirty="0">
                <a:solidFill>
                  <a:srgbClr val="0D0D0D"/>
                </a:solidFill>
                <a:latin typeface="Söhne"/>
              </a:rPr>
              <a:t> model, another dataset (PLAD) with </a:t>
            </a:r>
            <a:r>
              <a:rPr lang="en-US" sz="1700" b="1" dirty="0">
                <a:solidFill>
                  <a:srgbClr val="0D0D0D"/>
                </a:solidFill>
                <a:latin typeface="Söhne"/>
              </a:rPr>
              <a:t>limited number</a:t>
            </a:r>
            <a:r>
              <a:rPr lang="en-US" sz="1700" dirty="0">
                <a:solidFill>
                  <a:srgbClr val="0D0D0D"/>
                </a:solidFill>
                <a:latin typeface="Söhne"/>
              </a:rPr>
              <a:t> of images (133)</a:t>
            </a:r>
          </a:p>
          <a:p>
            <a:endParaRPr lang="en-US" dirty="0">
              <a:solidFill>
                <a:srgbClr val="0D0D0D"/>
              </a:solidFill>
              <a:latin typeface="Söhne"/>
            </a:endParaRPr>
          </a:p>
          <a:p>
            <a:br>
              <a:rPr lang="en-US" dirty="0">
                <a:solidFill>
                  <a:srgbClr val="0D0D0D"/>
                </a:solidFill>
                <a:latin typeface="Söhne"/>
              </a:rPr>
            </a:br>
            <a:br>
              <a:rPr lang="en-US" dirty="0">
                <a:solidFill>
                  <a:srgbClr val="0D0D0D"/>
                </a:solidFill>
                <a:latin typeface="Söhne"/>
              </a:rPr>
            </a:br>
            <a:br>
              <a:rPr lang="en-US" dirty="0">
                <a:solidFill>
                  <a:srgbClr val="0D0D0D"/>
                </a:solidFill>
                <a:latin typeface="Söhne"/>
              </a:rPr>
            </a:br>
            <a:r>
              <a:rPr lang="en-US" sz="1700" dirty="0">
                <a:solidFill>
                  <a:srgbClr val="0D0D0D"/>
                </a:solidFill>
                <a:latin typeface="Söhne"/>
              </a:rPr>
              <a:t>Component detection instead of rust detection</a:t>
            </a:r>
            <a:br>
              <a:rPr lang="en-US" dirty="0">
                <a:solidFill>
                  <a:srgbClr val="0D0D0D"/>
                </a:solidFill>
                <a:latin typeface="Söhne"/>
              </a:rPr>
            </a:br>
            <a:br>
              <a:rPr lang="en-US" sz="1700" dirty="0">
                <a:solidFill>
                  <a:srgbClr val="0D0D0D"/>
                </a:solidFill>
                <a:latin typeface="Söhne"/>
              </a:rPr>
            </a:br>
            <a:r>
              <a:rPr lang="en-US" sz="1700" dirty="0">
                <a:solidFill>
                  <a:srgbClr val="0D0D0D"/>
                </a:solidFill>
                <a:latin typeface="Söhne"/>
              </a:rPr>
              <a:t>Gave good results !</a:t>
            </a:r>
            <a:r>
              <a:rPr lang="en-US" sz="1700" b="1" dirty="0">
                <a:solidFill>
                  <a:srgbClr val="FF0000"/>
                </a:solidFill>
                <a:latin typeface="Söhne"/>
              </a:rPr>
              <a:t> AP </a:t>
            </a:r>
            <a:r>
              <a:rPr lang="en-US" sz="1700" b="1" dirty="0">
                <a:solidFill>
                  <a:srgbClr val="FF0000"/>
                </a:solidFill>
                <a:latin typeface="Söhne"/>
                <a:sym typeface="Wingdings" panose="05000000000000000000" pitchFamily="2" charset="2"/>
              </a:rPr>
              <a:t> 66%  </a:t>
            </a:r>
            <a:r>
              <a:rPr lang="en-US" sz="1700" b="1" dirty="0" err="1">
                <a:solidFill>
                  <a:srgbClr val="FF0000"/>
                </a:solidFill>
                <a:latin typeface="Söhne"/>
                <a:sym typeface="Wingdings" panose="05000000000000000000" pitchFamily="2" charset="2"/>
              </a:rPr>
              <a:t>IoU</a:t>
            </a:r>
            <a:r>
              <a:rPr lang="en-US" sz="1700" b="1" dirty="0">
                <a:solidFill>
                  <a:srgbClr val="FF0000"/>
                </a:solidFill>
                <a:latin typeface="Söhne"/>
                <a:sym typeface="Wingdings" panose="05000000000000000000" pitchFamily="2" charset="2"/>
              </a:rPr>
              <a:t> 50%</a:t>
            </a:r>
            <a:endParaRPr lang="en-US" sz="1700" b="1" dirty="0">
              <a:solidFill>
                <a:srgbClr val="FF0000"/>
              </a:solidFill>
              <a:latin typeface="Söhne"/>
            </a:endParaRPr>
          </a:p>
          <a:p>
            <a:endParaRPr lang="en-US" b="1" dirty="0">
              <a:solidFill>
                <a:srgbClr val="FF0000"/>
              </a:solidFill>
              <a:latin typeface="Söhne"/>
            </a:endParaRPr>
          </a:p>
          <a:p>
            <a:endParaRPr lang="en-US" b="1" dirty="0">
              <a:solidFill>
                <a:srgbClr val="FF0000"/>
              </a:solidFill>
              <a:latin typeface="Söhne"/>
            </a:endParaRPr>
          </a:p>
          <a:p>
            <a:endParaRPr lang="en-US" dirty="0">
              <a:solidFill>
                <a:srgbClr val="0D0D0D"/>
              </a:solidFill>
              <a:latin typeface="Söhne"/>
            </a:endParaRPr>
          </a:p>
          <a:p>
            <a:endParaRPr lang="en-US" dirty="0">
              <a:solidFill>
                <a:srgbClr val="0D0D0D"/>
              </a:solidFill>
              <a:latin typeface="Söhne"/>
            </a:endParaRPr>
          </a:p>
          <a:p>
            <a:br>
              <a:rPr lang="en-US" dirty="0">
                <a:solidFill>
                  <a:srgbClr val="0D0D0D"/>
                </a:solidFill>
                <a:latin typeface="Söhne"/>
              </a:rPr>
            </a:br>
            <a:r>
              <a:rPr lang="en-US" sz="1700" dirty="0">
                <a:solidFill>
                  <a:srgbClr val="0D0D0D"/>
                </a:solidFill>
                <a:latin typeface="Söhne"/>
              </a:rPr>
              <a:t>So, our </a:t>
            </a:r>
            <a:r>
              <a:rPr lang="en-US" sz="1700" dirty="0" err="1">
                <a:solidFill>
                  <a:srgbClr val="0D0D0D"/>
                </a:solidFill>
                <a:latin typeface="Söhne"/>
              </a:rPr>
              <a:t>ResNet</a:t>
            </a:r>
            <a:r>
              <a:rPr lang="en-US" sz="1700" dirty="0">
                <a:solidFill>
                  <a:srgbClr val="0D0D0D"/>
                </a:solidFill>
                <a:latin typeface="Söhne"/>
              </a:rPr>
              <a:t> model worked with high enough resolution</a:t>
            </a:r>
          </a:p>
        </p:txBody>
      </p:sp>
      <p:pic>
        <p:nvPicPr>
          <p:cNvPr id="6" name="Afbeelding 5">
            <a:extLst>
              <a:ext uri="{FF2B5EF4-FFF2-40B4-BE49-F238E27FC236}">
                <a16:creationId xmlns:a16="http://schemas.microsoft.com/office/drawing/2014/main" id="{9ADB92C2-B20B-65B4-7494-3D1BCD4B702A}"/>
              </a:ext>
            </a:extLst>
          </p:cNvPr>
          <p:cNvPicPr>
            <a:picLocks noChangeAspect="1"/>
          </p:cNvPicPr>
          <p:nvPr/>
        </p:nvPicPr>
        <p:blipFill>
          <a:blip r:embed="rId2"/>
          <a:stretch>
            <a:fillRect/>
          </a:stretch>
        </p:blipFill>
        <p:spPr>
          <a:xfrm>
            <a:off x="4900481" y="1297019"/>
            <a:ext cx="6848355" cy="4887211"/>
          </a:xfrm>
          <a:prstGeom prst="rect">
            <a:avLst/>
          </a:prstGeom>
        </p:spPr>
      </p:pic>
      <p:sp>
        <p:nvSpPr>
          <p:cNvPr id="8" name="Tekstvak 7">
            <a:extLst>
              <a:ext uri="{FF2B5EF4-FFF2-40B4-BE49-F238E27FC236}">
                <a16:creationId xmlns:a16="http://schemas.microsoft.com/office/drawing/2014/main" id="{906598BC-606D-3B24-F992-8A4E00DD4D59}"/>
              </a:ext>
            </a:extLst>
          </p:cNvPr>
          <p:cNvSpPr txBox="1"/>
          <p:nvPr/>
        </p:nvSpPr>
        <p:spPr>
          <a:xfrm>
            <a:off x="4840706" y="6284515"/>
            <a:ext cx="4213057" cy="261610"/>
          </a:xfrm>
          <a:prstGeom prst="rect">
            <a:avLst/>
          </a:prstGeom>
          <a:noFill/>
        </p:spPr>
        <p:txBody>
          <a:bodyPr wrap="square">
            <a:spAutoFit/>
          </a:bodyPr>
          <a:lstStyle/>
          <a:p>
            <a:r>
              <a:rPr lang="nl-BE" sz="1100" dirty="0">
                <a:hlinkClick r:id="rId3"/>
              </a:rPr>
              <a:t>https://github.com/andreluizbvs/PLAD?tab=readme-ov-file</a:t>
            </a:r>
            <a:endParaRPr lang="nl-BE" sz="1100" dirty="0"/>
          </a:p>
        </p:txBody>
      </p:sp>
      <p:pic>
        <p:nvPicPr>
          <p:cNvPr id="10" name="Afbeelding 9">
            <a:extLst>
              <a:ext uri="{FF2B5EF4-FFF2-40B4-BE49-F238E27FC236}">
                <a16:creationId xmlns:a16="http://schemas.microsoft.com/office/drawing/2014/main" id="{54F0EA06-DDC1-980B-5CCD-DF16EEB17CF3}"/>
              </a:ext>
            </a:extLst>
          </p:cNvPr>
          <p:cNvPicPr>
            <a:picLocks noChangeAspect="1"/>
          </p:cNvPicPr>
          <p:nvPr/>
        </p:nvPicPr>
        <p:blipFill>
          <a:blip r:embed="rId4"/>
          <a:stretch>
            <a:fillRect/>
          </a:stretch>
        </p:blipFill>
        <p:spPr>
          <a:xfrm>
            <a:off x="609094" y="2108583"/>
            <a:ext cx="3762879" cy="915043"/>
          </a:xfrm>
          <a:prstGeom prst="rect">
            <a:avLst/>
          </a:prstGeom>
        </p:spPr>
      </p:pic>
      <p:pic>
        <p:nvPicPr>
          <p:cNvPr id="12" name="Afbeelding 11">
            <a:extLst>
              <a:ext uri="{FF2B5EF4-FFF2-40B4-BE49-F238E27FC236}">
                <a16:creationId xmlns:a16="http://schemas.microsoft.com/office/drawing/2014/main" id="{964D4F6D-1C2A-6369-BA5F-063B1605BC78}"/>
              </a:ext>
            </a:extLst>
          </p:cNvPr>
          <p:cNvPicPr>
            <a:picLocks noChangeAspect="1"/>
          </p:cNvPicPr>
          <p:nvPr/>
        </p:nvPicPr>
        <p:blipFill>
          <a:blip r:embed="rId5"/>
          <a:stretch>
            <a:fillRect/>
          </a:stretch>
        </p:blipFill>
        <p:spPr>
          <a:xfrm>
            <a:off x="609093" y="4370505"/>
            <a:ext cx="3762879" cy="1558765"/>
          </a:xfrm>
          <a:prstGeom prst="rect">
            <a:avLst/>
          </a:prstGeom>
        </p:spPr>
      </p:pic>
    </p:spTree>
    <p:extLst>
      <p:ext uri="{BB962C8B-B14F-4D97-AF65-F5344CB8AC3E}">
        <p14:creationId xmlns:p14="http://schemas.microsoft.com/office/powerpoint/2010/main" val="172829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Final</a:t>
            </a:r>
            <a:r>
              <a:rPr lang="nl-BE" dirty="0">
                <a:solidFill>
                  <a:schemeClr val="bg1"/>
                </a:solidFill>
              </a:rPr>
              <a:t> Evaluation</a:t>
            </a:r>
          </a:p>
        </p:txBody>
      </p:sp>
      <p:sp>
        <p:nvSpPr>
          <p:cNvPr id="13" name="Tekstvak 12">
            <a:extLst>
              <a:ext uri="{FF2B5EF4-FFF2-40B4-BE49-F238E27FC236}">
                <a16:creationId xmlns:a16="http://schemas.microsoft.com/office/drawing/2014/main" id="{77C167C2-9169-541F-79C2-65EF0E25BF34}"/>
              </a:ext>
            </a:extLst>
          </p:cNvPr>
          <p:cNvSpPr txBox="1"/>
          <p:nvPr/>
        </p:nvSpPr>
        <p:spPr>
          <a:xfrm>
            <a:off x="4422261" y="2899901"/>
            <a:ext cx="2088713" cy="384721"/>
          </a:xfrm>
          <a:prstGeom prst="rect">
            <a:avLst/>
          </a:prstGeom>
          <a:noFill/>
          <a:ln>
            <a:solidFill>
              <a:schemeClr val="accent1"/>
            </a:solidFill>
          </a:ln>
        </p:spPr>
        <p:txBody>
          <a:bodyPr wrap="none" rtlCol="0">
            <a:spAutoFit/>
          </a:bodyPr>
          <a:lstStyle/>
          <a:p>
            <a:r>
              <a:rPr lang="nl-BE" sz="1900" b="1" dirty="0" err="1">
                <a:solidFill>
                  <a:srgbClr val="0D0D0D"/>
                </a:solidFill>
                <a:latin typeface="Söhne"/>
              </a:rPr>
              <a:t>Loss</a:t>
            </a:r>
            <a:r>
              <a:rPr lang="nl-BE" sz="1900" b="1" dirty="0">
                <a:solidFill>
                  <a:srgbClr val="0D0D0D"/>
                </a:solidFill>
                <a:latin typeface="Söhne"/>
              </a:rPr>
              <a:t> curve Training</a:t>
            </a:r>
          </a:p>
        </p:txBody>
      </p:sp>
      <p:sp>
        <p:nvSpPr>
          <p:cNvPr id="16" name="Tekstvak 15">
            <a:extLst>
              <a:ext uri="{FF2B5EF4-FFF2-40B4-BE49-F238E27FC236}">
                <a16:creationId xmlns:a16="http://schemas.microsoft.com/office/drawing/2014/main" id="{A0F37EC8-DC8B-7346-151C-CA5F0A6C9045}"/>
              </a:ext>
            </a:extLst>
          </p:cNvPr>
          <p:cNvSpPr txBox="1"/>
          <p:nvPr/>
        </p:nvSpPr>
        <p:spPr>
          <a:xfrm>
            <a:off x="539292" y="2971945"/>
            <a:ext cx="2523640" cy="384721"/>
          </a:xfrm>
          <a:prstGeom prst="rect">
            <a:avLst/>
          </a:prstGeom>
          <a:noFill/>
          <a:ln>
            <a:solidFill>
              <a:schemeClr val="accent1"/>
            </a:solidFill>
          </a:ln>
        </p:spPr>
        <p:txBody>
          <a:bodyPr wrap="none" rtlCol="0">
            <a:spAutoFit/>
          </a:bodyPr>
          <a:lstStyle/>
          <a:p>
            <a:r>
              <a:rPr lang="nl-BE" sz="1900" b="1" dirty="0" err="1">
                <a:solidFill>
                  <a:srgbClr val="0D0D0D"/>
                </a:solidFill>
                <a:latin typeface="Söhne"/>
              </a:rPr>
              <a:t>Evolution</a:t>
            </a:r>
            <a:r>
              <a:rPr lang="nl-BE" sz="1900" b="1" dirty="0">
                <a:solidFill>
                  <a:srgbClr val="0D0D0D"/>
                </a:solidFill>
                <a:latin typeface="Söhne"/>
              </a:rPr>
              <a:t> Learning </a:t>
            </a:r>
            <a:r>
              <a:rPr lang="nl-BE" sz="1900" b="1" dirty="0" err="1">
                <a:solidFill>
                  <a:srgbClr val="0D0D0D"/>
                </a:solidFill>
                <a:latin typeface="Söhne"/>
              </a:rPr>
              <a:t>rate</a:t>
            </a:r>
            <a:endParaRPr lang="nl-BE" sz="1900" b="1" dirty="0">
              <a:solidFill>
                <a:srgbClr val="0D0D0D"/>
              </a:solidFill>
              <a:latin typeface="Söhne"/>
            </a:endParaRPr>
          </a:p>
        </p:txBody>
      </p:sp>
      <p:sp>
        <p:nvSpPr>
          <p:cNvPr id="20" name="Tekstvak 19">
            <a:extLst>
              <a:ext uri="{FF2B5EF4-FFF2-40B4-BE49-F238E27FC236}">
                <a16:creationId xmlns:a16="http://schemas.microsoft.com/office/drawing/2014/main" id="{D12A1D99-B9F9-6F7A-6AF6-8C4D6193F4B6}"/>
              </a:ext>
            </a:extLst>
          </p:cNvPr>
          <p:cNvSpPr txBox="1"/>
          <p:nvPr/>
        </p:nvSpPr>
        <p:spPr>
          <a:xfrm>
            <a:off x="494241" y="1668795"/>
            <a:ext cx="5388654" cy="1231106"/>
          </a:xfrm>
          <a:prstGeom prst="rect">
            <a:avLst/>
          </a:prstGeom>
          <a:noFill/>
          <a:ln>
            <a:noFill/>
          </a:ln>
        </p:spPr>
        <p:txBody>
          <a:bodyPr wrap="square" numCol="2" rtlCol="0">
            <a:spAutoFit/>
          </a:bodyPr>
          <a:lstStyle/>
          <a:p>
            <a:pPr algn="ctr"/>
            <a:r>
              <a:rPr lang="en-US" sz="1600" b="1" dirty="0">
                <a:solidFill>
                  <a:srgbClr val="0D0D0D"/>
                </a:solidFill>
                <a:latin typeface="Söhne"/>
              </a:rPr>
              <a:t>Some Figures</a:t>
            </a:r>
          </a:p>
          <a:p>
            <a:pPr marL="342900" indent="-342900">
              <a:spcBef>
                <a:spcPts val="600"/>
              </a:spcBef>
              <a:buFont typeface="Arial" panose="020B0604020202020204" pitchFamily="34" charset="0"/>
              <a:buChar char="•"/>
            </a:pPr>
            <a:r>
              <a:rPr lang="en-US" sz="1600" dirty="0">
                <a:solidFill>
                  <a:srgbClr val="0D0D0D"/>
                </a:solidFill>
                <a:latin typeface="Söhne"/>
              </a:rPr>
              <a:t>+/- 100 patches (512x512)</a:t>
            </a:r>
          </a:p>
          <a:p>
            <a:pPr marL="342900" indent="-342900">
              <a:spcBef>
                <a:spcPts val="600"/>
              </a:spcBef>
              <a:buFont typeface="Arial" panose="020B0604020202020204" pitchFamily="34" charset="0"/>
              <a:buChar char="•"/>
            </a:pPr>
            <a:r>
              <a:rPr lang="en-US" sz="1600" dirty="0">
                <a:solidFill>
                  <a:srgbClr val="0D0D0D"/>
                </a:solidFill>
                <a:latin typeface="Söhne"/>
              </a:rPr>
              <a:t>+/- 300 bounding boxes</a:t>
            </a:r>
            <a:br>
              <a:rPr lang="en-US" sz="1600" dirty="0">
                <a:solidFill>
                  <a:srgbClr val="0D0D0D"/>
                </a:solidFill>
                <a:latin typeface="Söhne"/>
              </a:rPr>
            </a:br>
            <a:br>
              <a:rPr lang="en-US" sz="1600" dirty="0">
                <a:solidFill>
                  <a:srgbClr val="0D0D0D"/>
                </a:solidFill>
                <a:latin typeface="Söhne"/>
              </a:rPr>
            </a:br>
            <a:endParaRPr lang="en-US" sz="1600" dirty="0">
              <a:solidFill>
                <a:srgbClr val="0D0D0D"/>
              </a:solidFill>
              <a:latin typeface="Söhne"/>
            </a:endParaRPr>
          </a:p>
          <a:p>
            <a:pPr marL="342900" indent="-342900">
              <a:spcBef>
                <a:spcPts val="600"/>
              </a:spcBef>
              <a:buFont typeface="Arial" panose="020B0604020202020204" pitchFamily="34" charset="0"/>
              <a:buChar char="•"/>
            </a:pPr>
            <a:r>
              <a:rPr lang="en-US" sz="1600" dirty="0">
                <a:solidFill>
                  <a:srgbClr val="0D0D0D"/>
                </a:solidFill>
                <a:latin typeface="Söhne"/>
              </a:rPr>
              <a:t>Stabilization after 5 epochs</a:t>
            </a:r>
          </a:p>
          <a:p>
            <a:pPr marL="342900" indent="-342900">
              <a:spcBef>
                <a:spcPts val="600"/>
              </a:spcBef>
              <a:buFont typeface="Arial" panose="020B0604020202020204" pitchFamily="34" charset="0"/>
              <a:buChar char="•"/>
            </a:pPr>
            <a:r>
              <a:rPr lang="en-US" sz="1600" dirty="0">
                <a:solidFill>
                  <a:srgbClr val="0D0D0D"/>
                </a:solidFill>
                <a:latin typeface="Söhne"/>
              </a:rPr>
              <a:t>Initial learning rate: 0.005</a:t>
            </a:r>
          </a:p>
        </p:txBody>
      </p:sp>
      <p:pic>
        <p:nvPicPr>
          <p:cNvPr id="4" name="Afbeelding 3">
            <a:extLst>
              <a:ext uri="{FF2B5EF4-FFF2-40B4-BE49-F238E27FC236}">
                <a16:creationId xmlns:a16="http://schemas.microsoft.com/office/drawing/2014/main" id="{262A7EDE-A346-27B9-2BAE-AF1FBAC150BF}"/>
              </a:ext>
            </a:extLst>
          </p:cNvPr>
          <p:cNvPicPr>
            <a:picLocks noChangeAspect="1"/>
          </p:cNvPicPr>
          <p:nvPr/>
        </p:nvPicPr>
        <p:blipFill>
          <a:blip r:embed="rId2"/>
          <a:stretch>
            <a:fillRect/>
          </a:stretch>
        </p:blipFill>
        <p:spPr>
          <a:xfrm>
            <a:off x="4258374" y="3356666"/>
            <a:ext cx="3362794" cy="3305636"/>
          </a:xfrm>
          <a:prstGeom prst="rect">
            <a:avLst/>
          </a:prstGeom>
        </p:spPr>
      </p:pic>
      <p:pic>
        <p:nvPicPr>
          <p:cNvPr id="6" name="Afbeelding 5">
            <a:extLst>
              <a:ext uri="{FF2B5EF4-FFF2-40B4-BE49-F238E27FC236}">
                <a16:creationId xmlns:a16="http://schemas.microsoft.com/office/drawing/2014/main" id="{21A44425-F0C2-B923-3B18-2D78E9CDEE67}"/>
              </a:ext>
            </a:extLst>
          </p:cNvPr>
          <p:cNvPicPr>
            <a:picLocks noChangeAspect="1"/>
          </p:cNvPicPr>
          <p:nvPr/>
        </p:nvPicPr>
        <p:blipFill>
          <a:blip r:embed="rId3"/>
          <a:stretch>
            <a:fillRect/>
          </a:stretch>
        </p:blipFill>
        <p:spPr>
          <a:xfrm>
            <a:off x="435618" y="3422810"/>
            <a:ext cx="3505689" cy="3400900"/>
          </a:xfrm>
          <a:prstGeom prst="rect">
            <a:avLst/>
          </a:prstGeom>
        </p:spPr>
      </p:pic>
      <p:pic>
        <p:nvPicPr>
          <p:cNvPr id="9" name="Afbeelding 8" descr="Afbeelding met toren, gebouw, hemel, pyloon&#10;&#10;Automatisch gegenereerde beschrijving">
            <a:extLst>
              <a:ext uri="{FF2B5EF4-FFF2-40B4-BE49-F238E27FC236}">
                <a16:creationId xmlns:a16="http://schemas.microsoft.com/office/drawing/2014/main" id="{C48678A8-9B97-D457-146D-C73952F4D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30595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en-BE" dirty="0">
                <a:solidFill>
                  <a:schemeClr val="bg1"/>
                </a:solidFill>
              </a:rPr>
              <a:t>   </a:t>
            </a:r>
            <a:r>
              <a:rPr lang="nl-BE" dirty="0" err="1">
                <a:solidFill>
                  <a:schemeClr val="bg1"/>
                </a:solidFill>
              </a:rPr>
              <a:t>Final</a:t>
            </a:r>
            <a:r>
              <a:rPr lang="nl-BE" dirty="0">
                <a:solidFill>
                  <a:schemeClr val="bg1"/>
                </a:solidFill>
              </a:rPr>
              <a:t> Evaluation</a:t>
            </a:r>
          </a:p>
        </p:txBody>
      </p:sp>
      <p:pic>
        <p:nvPicPr>
          <p:cNvPr id="9" name="Afbeelding 8">
            <a:extLst>
              <a:ext uri="{FF2B5EF4-FFF2-40B4-BE49-F238E27FC236}">
                <a16:creationId xmlns:a16="http://schemas.microsoft.com/office/drawing/2014/main" id="{577B4978-3158-C438-7576-02BEDAE333C5}"/>
              </a:ext>
            </a:extLst>
          </p:cNvPr>
          <p:cNvPicPr>
            <a:picLocks noChangeAspect="1"/>
          </p:cNvPicPr>
          <p:nvPr/>
        </p:nvPicPr>
        <p:blipFill>
          <a:blip r:embed="rId2"/>
          <a:stretch>
            <a:fillRect/>
          </a:stretch>
        </p:blipFill>
        <p:spPr>
          <a:xfrm>
            <a:off x="8761725" y="826524"/>
            <a:ext cx="2141406" cy="5662151"/>
          </a:xfrm>
          <a:prstGeom prst="rect">
            <a:avLst/>
          </a:prstGeom>
        </p:spPr>
      </p:pic>
      <p:sp>
        <p:nvSpPr>
          <p:cNvPr id="10" name="Tekstvak 9">
            <a:extLst>
              <a:ext uri="{FF2B5EF4-FFF2-40B4-BE49-F238E27FC236}">
                <a16:creationId xmlns:a16="http://schemas.microsoft.com/office/drawing/2014/main" id="{AF74C7D3-163D-6FA1-7E23-310D35E8D270}"/>
              </a:ext>
            </a:extLst>
          </p:cNvPr>
          <p:cNvSpPr txBox="1"/>
          <p:nvPr/>
        </p:nvSpPr>
        <p:spPr>
          <a:xfrm>
            <a:off x="8306415" y="331865"/>
            <a:ext cx="3486852" cy="369332"/>
          </a:xfrm>
          <a:prstGeom prst="rect">
            <a:avLst/>
          </a:prstGeom>
          <a:noFill/>
        </p:spPr>
        <p:txBody>
          <a:bodyPr wrap="none" rtlCol="0">
            <a:spAutoFit/>
          </a:bodyPr>
          <a:lstStyle/>
          <a:p>
            <a:r>
              <a:rPr lang="nl-BE" dirty="0" err="1"/>
              <a:t>Illustration</a:t>
            </a:r>
            <a:r>
              <a:rPr lang="nl-BE" dirty="0"/>
              <a:t>: </a:t>
            </a:r>
            <a:r>
              <a:rPr lang="nl-BE" dirty="0" err="1"/>
              <a:t>photo</a:t>
            </a:r>
            <a:r>
              <a:rPr lang="nl-BE" dirty="0"/>
              <a:t> </a:t>
            </a:r>
            <a:r>
              <a:rPr lang="nl-BE" dirty="0" err="1"/>
              <a:t>from</a:t>
            </a:r>
            <a:r>
              <a:rPr lang="nl-BE" dirty="0"/>
              <a:t> test set</a:t>
            </a:r>
          </a:p>
        </p:txBody>
      </p:sp>
      <p:sp>
        <p:nvSpPr>
          <p:cNvPr id="4" name="Tekstvak 3">
            <a:extLst>
              <a:ext uri="{FF2B5EF4-FFF2-40B4-BE49-F238E27FC236}">
                <a16:creationId xmlns:a16="http://schemas.microsoft.com/office/drawing/2014/main" id="{8FAAB838-85BD-BCCC-197E-DC11EBE8F0A9}"/>
              </a:ext>
            </a:extLst>
          </p:cNvPr>
          <p:cNvSpPr txBox="1"/>
          <p:nvPr/>
        </p:nvSpPr>
        <p:spPr>
          <a:xfrm>
            <a:off x="2244730" y="1937058"/>
            <a:ext cx="6358688" cy="646331"/>
          </a:xfrm>
          <a:prstGeom prst="rect">
            <a:avLst/>
          </a:prstGeom>
          <a:noFill/>
        </p:spPr>
        <p:txBody>
          <a:bodyPr wrap="square">
            <a:spAutoFit/>
          </a:bodyPr>
          <a:lstStyle/>
          <a:p>
            <a:r>
              <a:rPr lang="en-US" b="1" dirty="0">
                <a:solidFill>
                  <a:srgbClr val="FF0000"/>
                </a:solidFill>
                <a:latin typeface="Söhne"/>
                <a:sym typeface="Wingdings" panose="05000000000000000000" pitchFamily="2" charset="2"/>
              </a:rPr>
              <a:t>AP 65% </a:t>
            </a:r>
            <a:r>
              <a:rPr lang="en-US" sz="1800" b="1" dirty="0" err="1">
                <a:solidFill>
                  <a:srgbClr val="FF0000"/>
                </a:solidFill>
                <a:latin typeface="Söhne"/>
                <a:sym typeface="Wingdings" panose="05000000000000000000" pitchFamily="2" charset="2"/>
              </a:rPr>
              <a:t>IoU</a:t>
            </a:r>
            <a:r>
              <a:rPr lang="en-US" sz="1800" b="1" dirty="0">
                <a:solidFill>
                  <a:srgbClr val="FF0000"/>
                </a:solidFill>
                <a:latin typeface="Söhne"/>
                <a:sym typeface="Wingdings" panose="05000000000000000000" pitchFamily="2" charset="2"/>
              </a:rPr>
              <a:t> 50%</a:t>
            </a:r>
            <a:endParaRPr lang="en-US" sz="1800" b="1" dirty="0">
              <a:solidFill>
                <a:srgbClr val="FF0000"/>
              </a:solidFill>
              <a:latin typeface="Söhne"/>
            </a:endParaRPr>
          </a:p>
          <a:p>
            <a:endParaRPr lang="en-US" b="1" dirty="0">
              <a:solidFill>
                <a:srgbClr val="FF0000"/>
              </a:solidFill>
              <a:latin typeface="Söhne"/>
            </a:endParaRPr>
          </a:p>
        </p:txBody>
      </p:sp>
      <p:pic>
        <p:nvPicPr>
          <p:cNvPr id="8" name="Afbeelding 7">
            <a:extLst>
              <a:ext uri="{FF2B5EF4-FFF2-40B4-BE49-F238E27FC236}">
                <a16:creationId xmlns:a16="http://schemas.microsoft.com/office/drawing/2014/main" id="{E06853F7-7801-B301-975A-D72A9496AA14}"/>
              </a:ext>
            </a:extLst>
          </p:cNvPr>
          <p:cNvPicPr>
            <a:picLocks noChangeAspect="1"/>
          </p:cNvPicPr>
          <p:nvPr/>
        </p:nvPicPr>
        <p:blipFill>
          <a:blip r:embed="rId3"/>
          <a:stretch>
            <a:fillRect/>
          </a:stretch>
        </p:blipFill>
        <p:spPr>
          <a:xfrm>
            <a:off x="1019926" y="2607452"/>
            <a:ext cx="7192379" cy="2953162"/>
          </a:xfrm>
          <a:prstGeom prst="rect">
            <a:avLst/>
          </a:prstGeom>
        </p:spPr>
      </p:pic>
    </p:spTree>
    <p:extLst>
      <p:ext uri="{BB962C8B-B14F-4D97-AF65-F5344CB8AC3E}">
        <p14:creationId xmlns:p14="http://schemas.microsoft.com/office/powerpoint/2010/main" val="278075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alternative</a:t>
            </a:r>
            <a:r>
              <a:rPr lang="nl-BE" dirty="0">
                <a:solidFill>
                  <a:schemeClr val="bg1"/>
                </a:solidFill>
              </a:rPr>
              <a:t> </a:t>
            </a:r>
            <a:r>
              <a:rPr lang="nl-BE" dirty="0" err="1">
                <a:solidFill>
                  <a:schemeClr val="bg1"/>
                </a:solidFill>
              </a:rPr>
              <a:t>models</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505056" y="1650229"/>
            <a:ext cx="7071744" cy="4509939"/>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u="sng" dirty="0">
                <a:solidFill>
                  <a:srgbClr val="0D0D0D"/>
                </a:solidFill>
                <a:effectLst/>
                <a:highlight>
                  <a:srgbClr val="FFFFFF"/>
                </a:highlight>
                <a:latin typeface="Söhne"/>
              </a:rPr>
              <a:t>OWLv2</a:t>
            </a:r>
          </a:p>
          <a:p>
            <a:pPr marL="285750" indent="-285750">
              <a:buFont typeface="Arial" panose="020B0604020202020204" pitchFamily="34" charset="0"/>
              <a:buChar char="•"/>
            </a:pPr>
            <a:r>
              <a:rPr lang="en-US" sz="1600" b="1" i="0" dirty="0">
                <a:solidFill>
                  <a:srgbClr val="0D0D0D"/>
                </a:solidFill>
                <a:effectLst/>
                <a:highlight>
                  <a:srgbClr val="FFFFFF"/>
                </a:highlight>
                <a:latin typeface="Söhne"/>
              </a:rPr>
              <a:t>Model Type:</a:t>
            </a:r>
            <a:r>
              <a:rPr lang="en-US" sz="1600" b="0" i="0" dirty="0">
                <a:solidFill>
                  <a:srgbClr val="0D0D0D"/>
                </a:solidFill>
                <a:effectLst/>
                <a:highlight>
                  <a:srgbClr val="FFFFFF"/>
                </a:highlight>
                <a:latin typeface="Söhne"/>
              </a:rPr>
              <a:t> OWLv2 </a:t>
            </a:r>
          </a:p>
          <a:p>
            <a:pPr marL="285750" indent="-285750">
              <a:buFont typeface="Arial" panose="020B0604020202020204" pitchFamily="34" charset="0"/>
              <a:buChar char="•"/>
            </a:pPr>
            <a:r>
              <a:rPr lang="en-US" sz="1600" b="1" i="0" dirty="0">
                <a:solidFill>
                  <a:srgbClr val="0D0D0D"/>
                </a:solidFill>
                <a:effectLst/>
                <a:highlight>
                  <a:srgbClr val="FFFFFF"/>
                </a:highlight>
                <a:latin typeface="Söhne"/>
              </a:rPr>
              <a:t>Architecture:</a:t>
            </a:r>
            <a:r>
              <a:rPr lang="en-US" sz="1600" b="0" i="0" dirty="0">
                <a:solidFill>
                  <a:srgbClr val="0D0D0D"/>
                </a:solidFill>
                <a:effectLst/>
                <a:highlight>
                  <a:srgbClr val="FFFFFF"/>
                </a:highlight>
                <a:latin typeface="Söhne"/>
              </a:rPr>
              <a:t> Transformer-based backbone</a:t>
            </a:r>
          </a:p>
          <a:p>
            <a:pPr marL="285750" indent="-285750" algn="l">
              <a:buFont typeface="Arial" panose="020B0604020202020204" pitchFamily="34" charset="0"/>
              <a:buChar char="•"/>
            </a:pPr>
            <a:r>
              <a:rPr lang="en-US" sz="1600" b="1" i="0" dirty="0">
                <a:solidFill>
                  <a:srgbClr val="374151"/>
                </a:solidFill>
                <a:effectLst/>
                <a:latin typeface="Söhne"/>
              </a:rPr>
              <a:t>Zero-shot text-conditioned object detection</a:t>
            </a:r>
            <a:r>
              <a:rPr lang="en-US" sz="1600" b="0" i="0" dirty="0">
                <a:solidFill>
                  <a:srgbClr val="374151"/>
                </a:solidFill>
                <a:effectLst/>
                <a:latin typeface="Söhne"/>
              </a:rPr>
              <a:t> model</a:t>
            </a:r>
          </a:p>
          <a:p>
            <a:pPr marL="285750" indent="-285750" algn="l">
              <a:buFont typeface="Arial" panose="020B0604020202020204" pitchFamily="34" charset="0"/>
              <a:buChar char="•"/>
            </a:pPr>
            <a:r>
              <a:rPr lang="en-US" sz="1600" b="1" i="0" dirty="0">
                <a:solidFill>
                  <a:srgbClr val="374151"/>
                </a:solidFill>
                <a:effectLst/>
                <a:latin typeface="Söhne"/>
              </a:rPr>
              <a:t>Multi-modal backbone</a:t>
            </a:r>
            <a:r>
              <a:rPr lang="en-US" sz="1600" b="0" i="0" dirty="0">
                <a:solidFill>
                  <a:srgbClr val="374151"/>
                </a:solidFill>
                <a:effectLst/>
                <a:latin typeface="Söhne"/>
              </a:rPr>
              <a:t>: uses CLIP (Contrastive Language-Image Pre-training) with a </a:t>
            </a:r>
            <a:r>
              <a:rPr lang="en-US" sz="1600" b="0" i="0" dirty="0" err="1">
                <a:solidFill>
                  <a:srgbClr val="374151"/>
                </a:solidFill>
                <a:effectLst/>
                <a:latin typeface="Söhne"/>
              </a:rPr>
              <a:t>ViT</a:t>
            </a:r>
            <a:r>
              <a:rPr lang="en-US" sz="1600" b="0" i="0" dirty="0">
                <a:solidFill>
                  <a:srgbClr val="374151"/>
                </a:solidFill>
                <a:effectLst/>
                <a:latin typeface="Söhne"/>
              </a:rPr>
              <a:t>-like Transformer for visual features and a causal language model for text features</a:t>
            </a:r>
          </a:p>
          <a:p>
            <a:pPr marL="285750" indent="-285750" algn="l">
              <a:buFont typeface="Arial" panose="020B0604020202020204" pitchFamily="34" charset="0"/>
              <a:buChar char="•"/>
            </a:pPr>
            <a:r>
              <a:rPr lang="en-US" sz="1600" b="1" i="0" dirty="0">
                <a:solidFill>
                  <a:srgbClr val="374151"/>
                </a:solidFill>
                <a:effectLst/>
                <a:latin typeface="Söhne"/>
              </a:rPr>
              <a:t>Key features</a:t>
            </a:r>
            <a:r>
              <a:rPr lang="en-US" sz="1600" b="0" i="0" dirty="0">
                <a:solidFill>
                  <a:srgbClr val="374151"/>
                </a:solidFill>
                <a:effectLst/>
                <a:latin typeface="Söhne"/>
              </a:rPr>
              <a:t>:</a:t>
            </a:r>
          </a:p>
          <a:p>
            <a:pPr marL="742950" lvl="1" indent="-285750" algn="l">
              <a:buFont typeface="Arial" panose="020B0604020202020204" pitchFamily="34" charset="0"/>
              <a:buChar char="•"/>
            </a:pPr>
            <a:r>
              <a:rPr lang="en-US" sz="1600" b="0" i="0" dirty="0">
                <a:solidFill>
                  <a:srgbClr val="374151"/>
                </a:solidFill>
                <a:effectLst/>
                <a:latin typeface="Söhne"/>
              </a:rPr>
              <a:t>Can detect objects in images without manually annotated bounding boxes</a:t>
            </a:r>
          </a:p>
          <a:p>
            <a:pPr marL="742950" lvl="1" indent="-285750" algn="l">
              <a:buFont typeface="Arial" panose="020B0604020202020204" pitchFamily="34" charset="0"/>
              <a:buChar char="•"/>
            </a:pPr>
            <a:r>
              <a:rPr lang="en-US" sz="1600" b="0" i="0" dirty="0">
                <a:solidFill>
                  <a:srgbClr val="374151"/>
                </a:solidFill>
                <a:effectLst/>
                <a:latin typeface="Söhne"/>
              </a:rPr>
              <a:t>Can use text queries to detect specific objects</a:t>
            </a:r>
          </a:p>
          <a:p>
            <a:pPr algn="l"/>
            <a:br>
              <a:rPr lang="en-US" sz="1600" b="0" i="0" dirty="0">
                <a:solidFill>
                  <a:srgbClr val="0D0D0D"/>
                </a:solidFill>
                <a:effectLst/>
                <a:highlight>
                  <a:srgbClr val="FFFFFF"/>
                </a:highlight>
                <a:latin typeface="Söhne"/>
              </a:rPr>
            </a:br>
            <a:r>
              <a:rPr lang="en-US" sz="1600" b="1" i="0" u="sng" dirty="0">
                <a:solidFill>
                  <a:srgbClr val="0D0D0D"/>
                </a:solidFill>
                <a:effectLst/>
                <a:highlight>
                  <a:srgbClr val="FFFFFF"/>
                </a:highlight>
                <a:latin typeface="Söhne"/>
              </a:rPr>
              <a:t>GPT4o</a:t>
            </a:r>
          </a:p>
          <a:p>
            <a:pPr marL="285750" indent="-285750" algn="l">
              <a:buFont typeface="Arial" panose="020B0604020202020204" pitchFamily="34" charset="0"/>
              <a:buChar char="•"/>
            </a:pPr>
            <a:r>
              <a:rPr lang="en-US" sz="1600" b="1" i="0" dirty="0">
                <a:solidFill>
                  <a:srgbClr val="374151"/>
                </a:solidFill>
                <a:effectLst/>
                <a:latin typeface="ui-sans-serif"/>
              </a:rPr>
              <a:t>Multimodal AI model</a:t>
            </a:r>
            <a:r>
              <a:rPr lang="en-US" sz="1600" b="0" i="0" dirty="0">
                <a:solidFill>
                  <a:srgbClr val="374151"/>
                </a:solidFill>
                <a:effectLst/>
                <a:latin typeface="ui-sans-serif"/>
              </a:rPr>
              <a:t> that can comprehend text, image, video, and audio inputs</a:t>
            </a:r>
          </a:p>
          <a:p>
            <a:pPr marL="285750" indent="-285750" algn="l">
              <a:buFont typeface="Arial" panose="020B0604020202020204" pitchFamily="34" charset="0"/>
              <a:buChar char="•"/>
            </a:pPr>
            <a:r>
              <a:rPr lang="en-US" sz="1600" b="1" i="0" dirty="0">
                <a:solidFill>
                  <a:srgbClr val="374151"/>
                </a:solidFill>
                <a:effectLst/>
                <a:latin typeface="ui-sans-serif"/>
              </a:rPr>
              <a:t>Advanced image recognition capabilities</a:t>
            </a:r>
            <a:r>
              <a:rPr lang="en-US" sz="1600" b="0" i="0" dirty="0">
                <a:solidFill>
                  <a:srgbClr val="374151"/>
                </a:solidFill>
                <a:effectLst/>
                <a:latin typeface="ui-sans-serif"/>
              </a:rPr>
              <a:t> enable object detection</a:t>
            </a:r>
            <a:endParaRPr lang="en-US" sz="1600" b="1" i="0" dirty="0">
              <a:solidFill>
                <a:srgbClr val="0D0D0D"/>
              </a:solidFill>
              <a:effectLst/>
              <a:highlight>
                <a:srgbClr val="FFFFFF"/>
              </a:highlight>
              <a:latin typeface="Söhne"/>
            </a:endParaRPr>
          </a:p>
        </p:txBody>
      </p:sp>
      <p:pic>
        <p:nvPicPr>
          <p:cNvPr id="5" name="Afbeelding 4" descr="Afbeelding met toren, gebouw, hemel, pyloon&#10;&#10;Automatisch gegenereerde beschrijving">
            <a:extLst>
              <a:ext uri="{FF2B5EF4-FFF2-40B4-BE49-F238E27FC236}">
                <a16:creationId xmlns:a16="http://schemas.microsoft.com/office/drawing/2014/main" id="{F155B625-4579-8EAC-2EF6-3D13AC894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3319673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a:solidFill>
                  <a:schemeClr val="bg1"/>
                </a:solidFill>
              </a:rPr>
              <a:t>7. Demo</a:t>
            </a:r>
          </a:p>
        </p:txBody>
      </p:sp>
      <p:pic>
        <p:nvPicPr>
          <p:cNvPr id="5" name="Afbeelding 4">
            <a:extLst>
              <a:ext uri="{FF2B5EF4-FFF2-40B4-BE49-F238E27FC236}">
                <a16:creationId xmlns:a16="http://schemas.microsoft.com/office/drawing/2014/main" id="{9C85C2C2-078A-CA3A-196F-5EB97E23264A}"/>
              </a:ext>
            </a:extLst>
          </p:cNvPr>
          <p:cNvPicPr>
            <a:picLocks noChangeAspect="1"/>
          </p:cNvPicPr>
          <p:nvPr/>
        </p:nvPicPr>
        <p:blipFill>
          <a:blip r:embed="rId2"/>
          <a:stretch>
            <a:fillRect/>
          </a:stretch>
        </p:blipFill>
        <p:spPr>
          <a:xfrm>
            <a:off x="1188245" y="765437"/>
            <a:ext cx="8695678" cy="5821905"/>
          </a:xfrm>
          <a:prstGeom prst="rect">
            <a:avLst/>
          </a:prstGeom>
          <a:ln>
            <a:solidFill>
              <a:schemeClr val="tx1"/>
            </a:solidFill>
          </a:ln>
        </p:spPr>
      </p:pic>
    </p:spTree>
    <p:extLst>
      <p:ext uri="{BB962C8B-B14F-4D97-AF65-F5344CB8AC3E}">
        <p14:creationId xmlns:p14="http://schemas.microsoft.com/office/powerpoint/2010/main" val="4071013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DEAE-25A3-E02D-0F51-D23973300490}"/>
              </a:ext>
            </a:extLst>
          </p:cNvPr>
          <p:cNvSpPr>
            <a:spLocks noGrp="1"/>
          </p:cNvSpPr>
          <p:nvPr>
            <p:ph type="title"/>
          </p:nvPr>
        </p:nvSpPr>
        <p:spPr>
          <a:xfrm>
            <a:off x="404813" y="388188"/>
            <a:ext cx="4323035" cy="652296"/>
          </a:xfrm>
        </p:spPr>
        <p:txBody>
          <a:bodyPr/>
          <a:lstStyle/>
          <a:p>
            <a:r>
              <a:rPr lang="en-BE" dirty="0"/>
              <a:t>Agenda</a:t>
            </a:r>
            <a:endParaRPr lang="nl-BE" dirty="0"/>
          </a:p>
        </p:txBody>
      </p:sp>
      <p:sp>
        <p:nvSpPr>
          <p:cNvPr id="4" name="Text Placeholder 3">
            <a:extLst>
              <a:ext uri="{FF2B5EF4-FFF2-40B4-BE49-F238E27FC236}">
                <a16:creationId xmlns:a16="http://schemas.microsoft.com/office/drawing/2014/main" id="{B4686EEC-423D-3D24-5D7A-79CF5CC7E8C3}"/>
              </a:ext>
            </a:extLst>
          </p:cNvPr>
          <p:cNvSpPr>
            <a:spLocks noGrp="1"/>
          </p:cNvSpPr>
          <p:nvPr>
            <p:ph type="body" sz="quarter" idx="29"/>
          </p:nvPr>
        </p:nvSpPr>
        <p:spPr>
          <a:xfrm>
            <a:off x="598929" y="1376357"/>
            <a:ext cx="3515639" cy="412363"/>
          </a:xfrm>
        </p:spPr>
        <p:txBody>
          <a:bodyPr/>
          <a:lstStyle/>
          <a:p>
            <a:r>
              <a:rPr lang="nl-BE" sz="2400" dirty="0">
                <a:solidFill>
                  <a:schemeClr val="bg1"/>
                </a:solidFill>
              </a:rPr>
              <a:t>Business Understanding</a:t>
            </a:r>
          </a:p>
        </p:txBody>
      </p:sp>
      <p:sp>
        <p:nvSpPr>
          <p:cNvPr id="7" name="Text Placeholder 6">
            <a:extLst>
              <a:ext uri="{FF2B5EF4-FFF2-40B4-BE49-F238E27FC236}">
                <a16:creationId xmlns:a16="http://schemas.microsoft.com/office/drawing/2014/main" id="{47DA4C09-D81D-C18B-1A6B-EB2B5E4566A7}"/>
              </a:ext>
            </a:extLst>
          </p:cNvPr>
          <p:cNvSpPr>
            <a:spLocks noGrp="1"/>
          </p:cNvSpPr>
          <p:nvPr>
            <p:ph type="body" sz="quarter" idx="33"/>
          </p:nvPr>
        </p:nvSpPr>
        <p:spPr>
          <a:xfrm>
            <a:off x="598930" y="2956794"/>
            <a:ext cx="3521406" cy="412363"/>
          </a:xfrm>
        </p:spPr>
        <p:txBody>
          <a:bodyPr/>
          <a:lstStyle/>
          <a:p>
            <a:r>
              <a:rPr lang="nl-NL" sz="2400" dirty="0">
                <a:solidFill>
                  <a:schemeClr val="bg1"/>
                </a:solidFill>
              </a:rPr>
              <a:t>M</a:t>
            </a:r>
            <a:r>
              <a:rPr lang="nl-BE" sz="2400" dirty="0" err="1">
                <a:solidFill>
                  <a:schemeClr val="bg1"/>
                </a:solidFill>
              </a:rPr>
              <a:t>odeling</a:t>
            </a:r>
            <a:endParaRPr lang="nl-BE" sz="2400" dirty="0">
              <a:solidFill>
                <a:schemeClr val="bg1"/>
              </a:solidFill>
            </a:endParaRPr>
          </a:p>
        </p:txBody>
      </p:sp>
      <p:sp>
        <p:nvSpPr>
          <p:cNvPr id="10" name="Text Placeholder 9">
            <a:extLst>
              <a:ext uri="{FF2B5EF4-FFF2-40B4-BE49-F238E27FC236}">
                <a16:creationId xmlns:a16="http://schemas.microsoft.com/office/drawing/2014/main" id="{B75D0B30-4215-F148-10E9-AEC5324FD367}"/>
              </a:ext>
            </a:extLst>
          </p:cNvPr>
          <p:cNvSpPr>
            <a:spLocks noGrp="1"/>
          </p:cNvSpPr>
          <p:nvPr>
            <p:ph type="body" sz="quarter" idx="31"/>
          </p:nvPr>
        </p:nvSpPr>
        <p:spPr>
          <a:xfrm>
            <a:off x="598930" y="3464681"/>
            <a:ext cx="3521406" cy="412363"/>
          </a:xfrm>
        </p:spPr>
        <p:txBody>
          <a:bodyPr/>
          <a:lstStyle/>
          <a:p>
            <a:r>
              <a:rPr lang="nl-BE" sz="2400" dirty="0" err="1">
                <a:solidFill>
                  <a:schemeClr val="bg1"/>
                </a:solidFill>
              </a:rPr>
              <a:t>Results</a:t>
            </a:r>
            <a:r>
              <a:rPr lang="nl-BE" sz="2400" dirty="0">
                <a:solidFill>
                  <a:schemeClr val="bg1"/>
                </a:solidFill>
              </a:rPr>
              <a:t> &amp; Evaluation</a:t>
            </a:r>
          </a:p>
        </p:txBody>
      </p:sp>
      <p:sp>
        <p:nvSpPr>
          <p:cNvPr id="22" name="Text Placeholder 3">
            <a:extLst>
              <a:ext uri="{FF2B5EF4-FFF2-40B4-BE49-F238E27FC236}">
                <a16:creationId xmlns:a16="http://schemas.microsoft.com/office/drawing/2014/main" id="{EBC83B36-2D53-F524-5F1E-E130764F2EB2}"/>
              </a:ext>
            </a:extLst>
          </p:cNvPr>
          <p:cNvSpPr txBox="1">
            <a:spLocks/>
          </p:cNvSpPr>
          <p:nvPr/>
        </p:nvSpPr>
        <p:spPr>
          <a:xfrm>
            <a:off x="598929" y="1928664"/>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Understanding</a:t>
            </a:r>
          </a:p>
        </p:txBody>
      </p:sp>
      <p:sp>
        <p:nvSpPr>
          <p:cNvPr id="8" name="Text Placeholder 9">
            <a:extLst>
              <a:ext uri="{FF2B5EF4-FFF2-40B4-BE49-F238E27FC236}">
                <a16:creationId xmlns:a16="http://schemas.microsoft.com/office/drawing/2014/main" id="{302AD6DD-80BC-67A7-A256-8BFDCE3B3AC6}"/>
              </a:ext>
            </a:extLst>
          </p:cNvPr>
          <p:cNvSpPr txBox="1">
            <a:spLocks/>
          </p:cNvSpPr>
          <p:nvPr/>
        </p:nvSpPr>
        <p:spPr>
          <a:xfrm>
            <a:off x="598930" y="3965080"/>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Demo</a:t>
            </a:r>
          </a:p>
        </p:txBody>
      </p:sp>
      <p:sp>
        <p:nvSpPr>
          <p:cNvPr id="20" name="Text Placeholder 9">
            <a:extLst>
              <a:ext uri="{FF2B5EF4-FFF2-40B4-BE49-F238E27FC236}">
                <a16:creationId xmlns:a16="http://schemas.microsoft.com/office/drawing/2014/main" id="{3041C658-B7F5-446E-90B0-F9EB524BAA6F}"/>
              </a:ext>
            </a:extLst>
          </p:cNvPr>
          <p:cNvSpPr txBox="1">
            <a:spLocks/>
          </p:cNvSpPr>
          <p:nvPr/>
        </p:nvSpPr>
        <p:spPr>
          <a:xfrm>
            <a:off x="598930" y="4415495"/>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Alternative</a:t>
            </a:r>
            <a:r>
              <a:rPr lang="nl-BE" sz="2400" dirty="0">
                <a:solidFill>
                  <a:schemeClr val="bg1"/>
                </a:solidFill>
              </a:rPr>
              <a:t> </a:t>
            </a:r>
            <a:r>
              <a:rPr lang="nl-BE" sz="2400" dirty="0" err="1">
                <a:solidFill>
                  <a:schemeClr val="bg1"/>
                </a:solidFill>
              </a:rPr>
              <a:t>Models</a:t>
            </a:r>
            <a:endParaRPr lang="nl-BE" sz="2400" dirty="0">
              <a:solidFill>
                <a:schemeClr val="bg1"/>
              </a:solidFill>
            </a:endParaRPr>
          </a:p>
        </p:txBody>
      </p:sp>
      <p:pic>
        <p:nvPicPr>
          <p:cNvPr id="16" name="Afbeelding 15" descr="Afbeelding met toren, gebouw, hemel, pyloon&#10;&#10;Automatisch gegenereerde beschrijving">
            <a:extLst>
              <a:ext uri="{FF2B5EF4-FFF2-40B4-BE49-F238E27FC236}">
                <a16:creationId xmlns:a16="http://schemas.microsoft.com/office/drawing/2014/main" id="{D5152613-65D1-1F8F-B30B-A1301DD6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8" y="0"/>
            <a:ext cx="7464152" cy="6858000"/>
          </a:xfrm>
          <a:prstGeom prst="rect">
            <a:avLst/>
          </a:prstGeom>
        </p:spPr>
      </p:pic>
      <p:sp>
        <p:nvSpPr>
          <p:cNvPr id="18" name="Text Placeholder 3">
            <a:extLst>
              <a:ext uri="{FF2B5EF4-FFF2-40B4-BE49-F238E27FC236}">
                <a16:creationId xmlns:a16="http://schemas.microsoft.com/office/drawing/2014/main" id="{C6D04583-262E-757A-F15C-92D442CC69DA}"/>
              </a:ext>
            </a:extLst>
          </p:cNvPr>
          <p:cNvSpPr txBox="1">
            <a:spLocks/>
          </p:cNvSpPr>
          <p:nvPr/>
        </p:nvSpPr>
        <p:spPr>
          <a:xfrm>
            <a:off x="598929" y="244272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a:t>
            </a:r>
            <a:r>
              <a:rPr lang="nl-BE" sz="2400" dirty="0" err="1">
                <a:solidFill>
                  <a:schemeClr val="bg1"/>
                </a:solidFill>
              </a:rPr>
              <a:t>Preparation</a:t>
            </a:r>
            <a:endParaRPr lang="nl-BE" sz="2400" dirty="0">
              <a:solidFill>
                <a:schemeClr val="bg1"/>
              </a:solidFill>
            </a:endParaRPr>
          </a:p>
        </p:txBody>
      </p:sp>
      <p:sp>
        <p:nvSpPr>
          <p:cNvPr id="29" name="Text Placeholder 9">
            <a:extLst>
              <a:ext uri="{FF2B5EF4-FFF2-40B4-BE49-F238E27FC236}">
                <a16:creationId xmlns:a16="http://schemas.microsoft.com/office/drawing/2014/main" id="{CA83D95A-5CB6-007F-13E6-B5B715163117}"/>
              </a:ext>
            </a:extLst>
          </p:cNvPr>
          <p:cNvSpPr txBox="1">
            <a:spLocks/>
          </p:cNvSpPr>
          <p:nvPr/>
        </p:nvSpPr>
        <p:spPr>
          <a:xfrm>
            <a:off x="593162" y="4920427"/>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Lessons</a:t>
            </a:r>
            <a:r>
              <a:rPr lang="nl-BE" sz="2400" dirty="0">
                <a:solidFill>
                  <a:schemeClr val="bg1"/>
                </a:solidFill>
              </a:rPr>
              <a:t> </a:t>
            </a:r>
            <a:r>
              <a:rPr lang="nl-BE" sz="2400" dirty="0" err="1">
                <a:solidFill>
                  <a:schemeClr val="bg1"/>
                </a:solidFill>
              </a:rPr>
              <a:t>Learned</a:t>
            </a:r>
            <a:endParaRPr lang="nl-BE" sz="2400" dirty="0">
              <a:solidFill>
                <a:schemeClr val="bg1"/>
              </a:solidFill>
            </a:endParaRPr>
          </a:p>
        </p:txBody>
      </p:sp>
      <p:sp>
        <p:nvSpPr>
          <p:cNvPr id="30" name="Text Placeholder 9">
            <a:extLst>
              <a:ext uri="{FF2B5EF4-FFF2-40B4-BE49-F238E27FC236}">
                <a16:creationId xmlns:a16="http://schemas.microsoft.com/office/drawing/2014/main" id="{03905E00-2428-98FC-6383-C436253564C3}"/>
              </a:ext>
            </a:extLst>
          </p:cNvPr>
          <p:cNvSpPr txBox="1">
            <a:spLocks/>
          </p:cNvSpPr>
          <p:nvPr/>
        </p:nvSpPr>
        <p:spPr>
          <a:xfrm>
            <a:off x="593162" y="5426353"/>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Next Steps</a:t>
            </a:r>
          </a:p>
        </p:txBody>
      </p:sp>
      <p:sp>
        <p:nvSpPr>
          <p:cNvPr id="31" name="Text Placeholder 9">
            <a:extLst>
              <a:ext uri="{FF2B5EF4-FFF2-40B4-BE49-F238E27FC236}">
                <a16:creationId xmlns:a16="http://schemas.microsoft.com/office/drawing/2014/main" id="{4968693C-C827-BF01-837F-32DFF265B82C}"/>
              </a:ext>
            </a:extLst>
          </p:cNvPr>
          <p:cNvSpPr txBox="1">
            <a:spLocks/>
          </p:cNvSpPr>
          <p:nvPr/>
        </p:nvSpPr>
        <p:spPr>
          <a:xfrm>
            <a:off x="593162" y="589331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Literature</a:t>
            </a:r>
            <a:r>
              <a:rPr lang="nl-BE" sz="2400" dirty="0">
                <a:solidFill>
                  <a:schemeClr val="bg1"/>
                </a:solidFill>
              </a:rPr>
              <a:t> </a:t>
            </a:r>
            <a:r>
              <a:rPr lang="nl-BE" sz="2400" dirty="0" err="1">
                <a:solidFill>
                  <a:schemeClr val="bg1"/>
                </a:solidFill>
              </a:rPr>
              <a:t>Study</a:t>
            </a:r>
            <a:endParaRPr lang="nl-BE" sz="2400" dirty="0">
              <a:solidFill>
                <a:schemeClr val="bg1"/>
              </a:solidFill>
            </a:endParaRPr>
          </a:p>
        </p:txBody>
      </p:sp>
      <p:sp>
        <p:nvSpPr>
          <p:cNvPr id="3" name="Rechthoek: afgeronde hoeken 2">
            <a:extLst>
              <a:ext uri="{FF2B5EF4-FFF2-40B4-BE49-F238E27FC236}">
                <a16:creationId xmlns:a16="http://schemas.microsoft.com/office/drawing/2014/main" id="{323E16AC-7237-43D3-3719-8A279C760047}"/>
              </a:ext>
            </a:extLst>
          </p:cNvPr>
          <p:cNvSpPr/>
          <p:nvPr/>
        </p:nvSpPr>
        <p:spPr>
          <a:xfrm>
            <a:off x="495050" y="4420362"/>
            <a:ext cx="3842334" cy="453284"/>
          </a:xfrm>
          <a:prstGeom prst="roundRect">
            <a:avLst/>
          </a:prstGeom>
          <a:solidFill>
            <a:srgbClr val="EED9F9">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p>
        </p:txBody>
      </p:sp>
    </p:spTree>
    <p:extLst>
      <p:ext uri="{BB962C8B-B14F-4D97-AF65-F5344CB8AC3E}">
        <p14:creationId xmlns:p14="http://schemas.microsoft.com/office/powerpoint/2010/main" val="266447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alternative</a:t>
            </a:r>
            <a:r>
              <a:rPr lang="nl-BE" dirty="0">
                <a:solidFill>
                  <a:schemeClr val="bg1"/>
                </a:solidFill>
              </a:rPr>
              <a:t> </a:t>
            </a:r>
            <a:r>
              <a:rPr lang="nl-BE" dirty="0" err="1">
                <a:solidFill>
                  <a:schemeClr val="bg1"/>
                </a:solidFill>
              </a:rPr>
              <a:t>models</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505056" y="1650229"/>
            <a:ext cx="7071744" cy="4509939"/>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u="sng" dirty="0">
                <a:solidFill>
                  <a:srgbClr val="0D0D0D"/>
                </a:solidFill>
                <a:effectLst/>
                <a:highlight>
                  <a:srgbClr val="FFFFFF"/>
                </a:highlight>
                <a:latin typeface="Söhne"/>
              </a:rPr>
              <a:t>SAM: state of the art SEGMENTATION model</a:t>
            </a:r>
          </a:p>
          <a:p>
            <a:pPr algn="l"/>
            <a:r>
              <a:rPr lang="nl-BE" sz="1200" dirty="0">
                <a:hlinkClick r:id="rId2"/>
              </a:rPr>
              <a:t>https://replicate.com/idea-research/</a:t>
            </a:r>
            <a:r>
              <a:rPr lang="nl-BE" sz="1400" dirty="0">
                <a:hlinkClick r:id="rId2"/>
              </a:rPr>
              <a:t>ram-grounded-sam</a:t>
            </a:r>
            <a:endParaRPr lang="nl-BE" sz="1400" dirty="0"/>
          </a:p>
          <a:p>
            <a:pPr algn="l"/>
            <a:endParaRPr lang="nl-BE" sz="1400" b="1" i="0" u="sng" dirty="0">
              <a:effectLst/>
              <a:highlight>
                <a:srgbClr val="FFFFFF"/>
              </a:highlight>
              <a:latin typeface="Söhne"/>
            </a:endParaRPr>
          </a:p>
          <a:p>
            <a:pPr algn="l"/>
            <a:endParaRPr lang="en-US" sz="1600" b="1" u="sng" dirty="0">
              <a:solidFill>
                <a:srgbClr val="0D0D0D"/>
              </a:solidFill>
              <a:highlight>
                <a:srgbClr val="FFFFFF"/>
              </a:highlight>
              <a:latin typeface="Söhne"/>
            </a:endParaRPr>
          </a:p>
          <a:p>
            <a:pPr algn="l"/>
            <a:endParaRPr lang="en-US" sz="1600" b="1" i="0" u="sng" dirty="0">
              <a:solidFill>
                <a:srgbClr val="0D0D0D"/>
              </a:solidFill>
              <a:effectLst/>
              <a:highlight>
                <a:srgbClr val="FFFFFF"/>
              </a:highlight>
              <a:latin typeface="Söhne"/>
            </a:endParaRPr>
          </a:p>
          <a:p>
            <a:pPr algn="l"/>
            <a:r>
              <a:rPr lang="en-US" sz="1600" b="1" i="0" u="sng" dirty="0">
                <a:solidFill>
                  <a:srgbClr val="0D0D0D"/>
                </a:solidFill>
                <a:effectLst/>
                <a:highlight>
                  <a:srgbClr val="FFFFFF"/>
                </a:highlight>
                <a:latin typeface="Söhne"/>
              </a:rPr>
              <a:t>CLASSIFICATION: plan B </a:t>
            </a:r>
          </a:p>
          <a:p>
            <a:pPr algn="l"/>
            <a:endParaRPr lang="en-US" sz="1600" b="1" i="0" u="sng" dirty="0">
              <a:solidFill>
                <a:srgbClr val="0D0D0D"/>
              </a:solidFill>
              <a:effectLst/>
              <a:highlight>
                <a:srgbClr val="FFFFFF"/>
              </a:highlight>
              <a:latin typeface="Söhne"/>
            </a:endParaRPr>
          </a:p>
          <a:p>
            <a:pPr algn="l"/>
            <a:endParaRPr lang="en-US" sz="1600" b="1" i="0" dirty="0">
              <a:solidFill>
                <a:srgbClr val="0D0D0D"/>
              </a:solidFill>
              <a:effectLst/>
              <a:highlight>
                <a:srgbClr val="FFFFFF"/>
              </a:highlight>
              <a:latin typeface="Söhne"/>
            </a:endParaRPr>
          </a:p>
        </p:txBody>
      </p:sp>
      <p:pic>
        <p:nvPicPr>
          <p:cNvPr id="6" name="Afbeelding 5">
            <a:extLst>
              <a:ext uri="{FF2B5EF4-FFF2-40B4-BE49-F238E27FC236}">
                <a16:creationId xmlns:a16="http://schemas.microsoft.com/office/drawing/2014/main" id="{E383EEDC-3153-4BCB-9B7C-77C48E8FF010}"/>
              </a:ext>
            </a:extLst>
          </p:cNvPr>
          <p:cNvPicPr>
            <a:picLocks noChangeAspect="1"/>
          </p:cNvPicPr>
          <p:nvPr/>
        </p:nvPicPr>
        <p:blipFill>
          <a:blip r:embed="rId3"/>
          <a:stretch>
            <a:fillRect/>
          </a:stretch>
        </p:blipFill>
        <p:spPr>
          <a:xfrm>
            <a:off x="5046562" y="951137"/>
            <a:ext cx="2816838" cy="2258680"/>
          </a:xfrm>
          <a:prstGeom prst="rect">
            <a:avLst/>
          </a:prstGeom>
        </p:spPr>
      </p:pic>
      <p:pic>
        <p:nvPicPr>
          <p:cNvPr id="7" name="Afbeelding 6">
            <a:extLst>
              <a:ext uri="{FF2B5EF4-FFF2-40B4-BE49-F238E27FC236}">
                <a16:creationId xmlns:a16="http://schemas.microsoft.com/office/drawing/2014/main" id="{BB9FF732-21AE-4EC9-B0A2-BF21152CD3D2}"/>
              </a:ext>
            </a:extLst>
          </p:cNvPr>
          <p:cNvPicPr>
            <a:picLocks noChangeAspect="1"/>
          </p:cNvPicPr>
          <p:nvPr/>
        </p:nvPicPr>
        <p:blipFill>
          <a:blip r:embed="rId4"/>
          <a:stretch>
            <a:fillRect/>
          </a:stretch>
        </p:blipFill>
        <p:spPr>
          <a:xfrm>
            <a:off x="7702306" y="951137"/>
            <a:ext cx="2691565" cy="2258680"/>
          </a:xfrm>
          <a:prstGeom prst="rect">
            <a:avLst/>
          </a:prstGeom>
        </p:spPr>
      </p:pic>
      <p:pic>
        <p:nvPicPr>
          <p:cNvPr id="20" name="Afbeelding 19">
            <a:extLst>
              <a:ext uri="{FF2B5EF4-FFF2-40B4-BE49-F238E27FC236}">
                <a16:creationId xmlns:a16="http://schemas.microsoft.com/office/drawing/2014/main" id="{F9050A44-C87E-4D82-B6D9-9DE4CB0273A2}"/>
              </a:ext>
            </a:extLst>
          </p:cNvPr>
          <p:cNvPicPr>
            <a:picLocks noChangeAspect="1"/>
          </p:cNvPicPr>
          <p:nvPr/>
        </p:nvPicPr>
        <p:blipFill>
          <a:blip r:embed="rId5"/>
          <a:stretch>
            <a:fillRect/>
          </a:stretch>
        </p:blipFill>
        <p:spPr>
          <a:xfrm>
            <a:off x="2944678" y="6260556"/>
            <a:ext cx="5688333" cy="464144"/>
          </a:xfrm>
          <a:prstGeom prst="rect">
            <a:avLst/>
          </a:prstGeom>
        </p:spPr>
      </p:pic>
      <p:sp>
        <p:nvSpPr>
          <p:cNvPr id="25" name="Tekstvak 24">
            <a:extLst>
              <a:ext uri="{FF2B5EF4-FFF2-40B4-BE49-F238E27FC236}">
                <a16:creationId xmlns:a16="http://schemas.microsoft.com/office/drawing/2014/main" id="{02642683-0499-47F3-A24E-318A40558F69}"/>
              </a:ext>
            </a:extLst>
          </p:cNvPr>
          <p:cNvSpPr txBox="1"/>
          <p:nvPr/>
        </p:nvSpPr>
        <p:spPr>
          <a:xfrm>
            <a:off x="10986831" y="5056744"/>
            <a:ext cx="301686" cy="369332"/>
          </a:xfrm>
          <a:prstGeom prst="rect">
            <a:avLst/>
          </a:prstGeom>
          <a:noFill/>
        </p:spPr>
        <p:txBody>
          <a:bodyPr wrap="none" rtlCol="0">
            <a:spAutoFit/>
          </a:bodyPr>
          <a:lstStyle/>
          <a:p>
            <a:r>
              <a:rPr lang="nl-BE" dirty="0">
                <a:solidFill>
                  <a:schemeClr val="bg1"/>
                </a:solidFill>
              </a:rPr>
              <a:t>1</a:t>
            </a:r>
          </a:p>
        </p:txBody>
      </p:sp>
      <p:sp>
        <p:nvSpPr>
          <p:cNvPr id="28" name="Tekstvak 27">
            <a:extLst>
              <a:ext uri="{FF2B5EF4-FFF2-40B4-BE49-F238E27FC236}">
                <a16:creationId xmlns:a16="http://schemas.microsoft.com/office/drawing/2014/main" id="{791C901E-8FAA-400C-BCD4-B1270D498DC7}"/>
              </a:ext>
            </a:extLst>
          </p:cNvPr>
          <p:cNvSpPr txBox="1"/>
          <p:nvPr/>
        </p:nvSpPr>
        <p:spPr>
          <a:xfrm>
            <a:off x="10986831" y="5706056"/>
            <a:ext cx="301686" cy="369332"/>
          </a:xfrm>
          <a:prstGeom prst="rect">
            <a:avLst/>
          </a:prstGeom>
          <a:noFill/>
        </p:spPr>
        <p:txBody>
          <a:bodyPr wrap="none" rtlCol="0">
            <a:spAutoFit/>
          </a:bodyPr>
          <a:lstStyle/>
          <a:p>
            <a:r>
              <a:rPr lang="nl-BE" dirty="0">
                <a:solidFill>
                  <a:schemeClr val="bg1"/>
                </a:solidFill>
              </a:rPr>
              <a:t>1</a:t>
            </a:r>
          </a:p>
        </p:txBody>
      </p:sp>
      <p:pic>
        <p:nvPicPr>
          <p:cNvPr id="30" name="Afbeelding 29">
            <a:extLst>
              <a:ext uri="{FF2B5EF4-FFF2-40B4-BE49-F238E27FC236}">
                <a16:creationId xmlns:a16="http://schemas.microsoft.com/office/drawing/2014/main" id="{A5E8207B-A9A4-4361-956C-FEA2B5D18759}"/>
              </a:ext>
            </a:extLst>
          </p:cNvPr>
          <p:cNvPicPr>
            <a:picLocks noChangeAspect="1"/>
          </p:cNvPicPr>
          <p:nvPr/>
        </p:nvPicPr>
        <p:blipFill>
          <a:blip r:embed="rId6"/>
          <a:stretch>
            <a:fillRect/>
          </a:stretch>
        </p:blipFill>
        <p:spPr>
          <a:xfrm>
            <a:off x="106629" y="5169367"/>
            <a:ext cx="2667494" cy="1463489"/>
          </a:xfrm>
          <a:prstGeom prst="rect">
            <a:avLst/>
          </a:prstGeom>
        </p:spPr>
      </p:pic>
      <p:pic>
        <p:nvPicPr>
          <p:cNvPr id="5" name="Afbeelding 4">
            <a:extLst>
              <a:ext uri="{FF2B5EF4-FFF2-40B4-BE49-F238E27FC236}">
                <a16:creationId xmlns:a16="http://schemas.microsoft.com/office/drawing/2014/main" id="{7BDBD552-E30D-4E39-AE92-E48E38BCDCA6}"/>
              </a:ext>
            </a:extLst>
          </p:cNvPr>
          <p:cNvPicPr>
            <a:picLocks noChangeAspect="1"/>
          </p:cNvPicPr>
          <p:nvPr/>
        </p:nvPicPr>
        <p:blipFill>
          <a:blip r:embed="rId7"/>
          <a:stretch>
            <a:fillRect/>
          </a:stretch>
        </p:blipFill>
        <p:spPr>
          <a:xfrm>
            <a:off x="3013997" y="3395369"/>
            <a:ext cx="7379874" cy="3322749"/>
          </a:xfrm>
          <a:prstGeom prst="rect">
            <a:avLst/>
          </a:prstGeom>
        </p:spPr>
      </p:pic>
      <p:pic>
        <p:nvPicPr>
          <p:cNvPr id="32" name="Afbeelding 31">
            <a:extLst>
              <a:ext uri="{FF2B5EF4-FFF2-40B4-BE49-F238E27FC236}">
                <a16:creationId xmlns:a16="http://schemas.microsoft.com/office/drawing/2014/main" id="{A3C3F53D-E59F-4B05-8A30-A3B57D3C33ED}"/>
              </a:ext>
            </a:extLst>
          </p:cNvPr>
          <p:cNvPicPr>
            <a:picLocks noChangeAspect="1"/>
          </p:cNvPicPr>
          <p:nvPr/>
        </p:nvPicPr>
        <p:blipFill>
          <a:blip r:embed="rId8"/>
          <a:stretch>
            <a:fillRect/>
          </a:stretch>
        </p:blipFill>
        <p:spPr>
          <a:xfrm>
            <a:off x="9126566" y="5018075"/>
            <a:ext cx="2015385" cy="1732640"/>
          </a:xfrm>
          <a:prstGeom prst="rect">
            <a:avLst/>
          </a:prstGeom>
        </p:spPr>
      </p:pic>
    </p:spTree>
    <p:extLst>
      <p:ext uri="{BB962C8B-B14F-4D97-AF65-F5344CB8AC3E}">
        <p14:creationId xmlns:p14="http://schemas.microsoft.com/office/powerpoint/2010/main" val="181238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en-BE" dirty="0">
                <a:solidFill>
                  <a:schemeClr val="bg1"/>
                </a:solidFill>
              </a:rPr>
              <a:t>  </a:t>
            </a:r>
            <a:r>
              <a:rPr lang="nl-NL" dirty="0" err="1">
                <a:solidFill>
                  <a:schemeClr val="bg1"/>
                </a:solidFill>
              </a:rPr>
              <a:t>Lessons</a:t>
            </a:r>
            <a:r>
              <a:rPr lang="nl-NL" dirty="0">
                <a:solidFill>
                  <a:schemeClr val="bg1"/>
                </a:solidFill>
              </a:rPr>
              <a:t> </a:t>
            </a:r>
            <a:r>
              <a:rPr lang="nl-NL" dirty="0" err="1">
                <a:solidFill>
                  <a:schemeClr val="bg1"/>
                </a:solidFill>
              </a:rPr>
              <a:t>LEarned</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2141621"/>
            <a:ext cx="6587377" cy="3700411"/>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i="0" dirty="0">
                <a:solidFill>
                  <a:srgbClr val="0D0D0D"/>
                </a:solidFill>
                <a:effectLst/>
                <a:highlight>
                  <a:srgbClr val="FFFFFF"/>
                </a:highlight>
                <a:latin typeface="Söhne"/>
              </a:rPr>
              <a:t>Data quality &amp; differentiation is everything, </a:t>
            </a:r>
            <a:r>
              <a:rPr lang="en-US" sz="1600" b="1" i="0" dirty="0">
                <a:solidFill>
                  <a:srgbClr val="0D0D0D"/>
                </a:solidFill>
                <a:effectLst/>
                <a:highlight>
                  <a:srgbClr val="FFFFFF"/>
                </a:highlight>
                <a:latin typeface="Söhne"/>
              </a:rPr>
              <a:t>garbage in is garbage out</a:t>
            </a:r>
          </a:p>
          <a:p>
            <a:endParaRPr lang="en-US" sz="1600" b="1" i="0" dirty="0">
              <a:solidFill>
                <a:srgbClr val="0D0D0D"/>
              </a:solidFill>
              <a:effectLst/>
              <a:highlight>
                <a:srgbClr val="FFFFFF"/>
              </a:highlight>
              <a:latin typeface="Söhne"/>
            </a:endParaRPr>
          </a:p>
          <a:p>
            <a:pPr marL="342900" indent="-342900">
              <a:buFont typeface="Arial" panose="020B0604020202020204" pitchFamily="34" charset="0"/>
              <a:buChar char="•"/>
            </a:pPr>
            <a:r>
              <a:rPr lang="en-US" sz="1600" dirty="0">
                <a:solidFill>
                  <a:srgbClr val="0D0D0D"/>
                </a:solidFill>
                <a:highlight>
                  <a:srgbClr val="FFFFFF"/>
                </a:highlight>
                <a:latin typeface="Söhne"/>
              </a:rPr>
              <a:t>Bounding boxes need to be precise and accurate</a:t>
            </a:r>
          </a:p>
          <a:p>
            <a:pPr marL="342900" indent="-342900" algn="l">
              <a:buFont typeface="Arial" panose="020B0604020202020204" pitchFamily="34" charset="0"/>
              <a:buChar char="•"/>
            </a:pPr>
            <a:endParaRPr lang="en-US" sz="1600" b="1"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i="0" dirty="0">
                <a:solidFill>
                  <a:srgbClr val="0D0D0D"/>
                </a:solidFill>
                <a:effectLst/>
                <a:highlight>
                  <a:srgbClr val="FFFFFF"/>
                </a:highlight>
                <a:latin typeface="Söhne"/>
              </a:rPr>
              <a:t>Different levels of rust is a challenge</a:t>
            </a:r>
            <a:br>
              <a:rPr lang="en-US" sz="1600" i="0" dirty="0">
                <a:solidFill>
                  <a:srgbClr val="0D0D0D"/>
                </a:solidFill>
                <a:effectLst/>
                <a:highlight>
                  <a:srgbClr val="FFFFFF"/>
                </a:highlight>
                <a:latin typeface="Söhne"/>
              </a:rPr>
            </a:br>
            <a:endParaRPr lang="en-US" sz="1600" dirty="0">
              <a:solidFill>
                <a:srgbClr val="0D0D0D"/>
              </a:solidFill>
              <a:highlight>
                <a:srgbClr val="FFFFFF"/>
              </a:highlight>
              <a:latin typeface="Söhne"/>
            </a:endParaRPr>
          </a:p>
          <a:p>
            <a:pPr marL="342900" indent="-342900" algn="l">
              <a:buFont typeface="Arial" panose="020B0604020202020204" pitchFamily="34" charset="0"/>
              <a:buChar char="•"/>
            </a:pPr>
            <a:r>
              <a:rPr lang="en-US" sz="1600" dirty="0">
                <a:solidFill>
                  <a:srgbClr val="0D0D0D"/>
                </a:solidFill>
                <a:highlight>
                  <a:srgbClr val="FFFFFF"/>
                </a:highlight>
                <a:latin typeface="Söhne"/>
              </a:rPr>
              <a:t>A good model can be trained on several datasets</a:t>
            </a:r>
            <a:br>
              <a:rPr lang="en-US" sz="1600" dirty="0">
                <a:solidFill>
                  <a:srgbClr val="0D0D0D"/>
                </a:solidFill>
                <a:highlight>
                  <a:srgbClr val="FFFFFF"/>
                </a:highlight>
                <a:latin typeface="Söhne"/>
              </a:rPr>
            </a:br>
            <a:endParaRPr lang="en-US" sz="1600" dirty="0">
              <a:solidFill>
                <a:srgbClr val="0D0D0D"/>
              </a:solidFill>
              <a:highlight>
                <a:srgbClr val="FFFFFF"/>
              </a:highlight>
              <a:latin typeface="Söhne"/>
            </a:endParaRPr>
          </a:p>
          <a:p>
            <a:pPr marL="342900" indent="-342900" algn="l">
              <a:buFont typeface="Arial" panose="020B0604020202020204" pitchFamily="34" charset="0"/>
              <a:buChar char="•"/>
            </a:pPr>
            <a:r>
              <a:rPr lang="en-US" sz="1600" dirty="0">
                <a:solidFill>
                  <a:srgbClr val="0D0D0D"/>
                </a:solidFill>
                <a:highlight>
                  <a:srgbClr val="FFFFFF"/>
                </a:highlight>
                <a:latin typeface="Söhne"/>
              </a:rPr>
              <a:t>There are many studies / papers on internet on similar subjects</a:t>
            </a:r>
            <a:br>
              <a:rPr lang="en-US" dirty="0">
                <a:solidFill>
                  <a:srgbClr val="0D0D0D"/>
                </a:solidFill>
                <a:highlight>
                  <a:srgbClr val="FFFFFF"/>
                </a:highlight>
                <a:latin typeface="Söhne"/>
              </a:rPr>
            </a:br>
            <a:endParaRPr lang="en-US" dirty="0">
              <a:solidFill>
                <a:srgbClr val="0D0D0D"/>
              </a:solidFill>
              <a:highlight>
                <a:srgbClr val="FFFFFF"/>
              </a:highlight>
              <a:latin typeface="Söhne"/>
            </a:endParaRPr>
          </a:p>
          <a:p>
            <a:pPr marL="342900" indent="-342900" algn="l">
              <a:buFont typeface="Arial" panose="020B0604020202020204" pitchFamily="34" charset="0"/>
              <a:buChar char="•"/>
            </a:pPr>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spTree>
    <p:extLst>
      <p:ext uri="{BB962C8B-B14F-4D97-AF65-F5344CB8AC3E}">
        <p14:creationId xmlns:p14="http://schemas.microsoft.com/office/powerpoint/2010/main" val="350876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en-BE" dirty="0">
                <a:solidFill>
                  <a:schemeClr val="bg1"/>
                </a:solidFill>
              </a:rPr>
              <a:t>  </a:t>
            </a:r>
            <a:r>
              <a:rPr lang="nl-NL" dirty="0">
                <a:solidFill>
                  <a:schemeClr val="bg1"/>
                </a:solidFill>
              </a:rPr>
              <a:t>Next Steps</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7353550" cy="5021515"/>
          </a:xfrm>
          <a:prstGeom prst="rect">
            <a:avLst/>
          </a:prstGeom>
        </p:spPr>
        <p:txBody>
          <a:bodyPr lIns="91440" tIns="45720" rIns="91440" bIns="4572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0" i="0" dirty="0">
                <a:solidFill>
                  <a:srgbClr val="0D0D0D"/>
                </a:solidFill>
                <a:effectLst/>
                <a:highlight>
                  <a:srgbClr val="FFFFFF"/>
                </a:highlight>
                <a:latin typeface="Söhne"/>
              </a:rPr>
              <a:t>Integration with maintenance decision support systems</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dirty="0">
                <a:highlight>
                  <a:srgbClr val="FFFFFF"/>
                </a:highlight>
                <a:latin typeface="Söhne"/>
              </a:rPr>
              <a:t>Continuous improvement based on feedback and additional data</a:t>
            </a:r>
            <a:br>
              <a:rPr lang="en-US" sz="1600" dirty="0">
                <a:highlight>
                  <a:srgbClr val="FFFFFF"/>
                </a:highlight>
                <a:latin typeface="Söhne"/>
              </a:rPr>
            </a:br>
            <a:endParaRPr lang="en-US" sz="1600" dirty="0">
              <a:solidFill>
                <a:srgbClr val="FF0000"/>
              </a:solidFill>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Performance comparison between CLIP and </a:t>
            </a:r>
            <a:r>
              <a:rPr lang="en-US" sz="1600" dirty="0" err="1">
                <a:highlight>
                  <a:srgbClr val="FFFFFF"/>
                </a:highlight>
                <a:latin typeface="Söhne"/>
              </a:rPr>
              <a:t>ResNet</a:t>
            </a:r>
            <a:r>
              <a:rPr lang="en-US" sz="1600" dirty="0">
                <a:highlight>
                  <a:srgbClr val="FFFFFF"/>
                </a:highlight>
                <a:latin typeface="Söhne"/>
              </a:rPr>
              <a:t> model for a specific </a:t>
            </a:r>
            <a:r>
              <a:rPr lang="en-US" sz="1600" dirty="0" err="1">
                <a:highlight>
                  <a:srgbClr val="FFFFFF"/>
                </a:highlight>
                <a:latin typeface="Söhne"/>
              </a:rPr>
              <a:t>IoU</a:t>
            </a:r>
            <a:r>
              <a:rPr lang="en-US" sz="1600" dirty="0">
                <a:highlight>
                  <a:srgbClr val="FFFFFF"/>
                </a:highlight>
                <a:latin typeface="Söhne"/>
              </a:rPr>
              <a:t> (0.5)</a:t>
            </a:r>
          </a:p>
          <a:p>
            <a:pPr marL="342900" indent="-342900">
              <a:buFont typeface="Arial" panose="020B0604020202020204" pitchFamily="34" charset="0"/>
              <a:buChar char="•"/>
            </a:pPr>
            <a:endParaRPr lang="en-US" sz="1600" dirty="0">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Detection of unhealthy objects (e.g. isolator with missing components, …)</a:t>
            </a:r>
          </a:p>
          <a:p>
            <a:pPr marL="342900" indent="-342900">
              <a:buFont typeface="Arial" panose="020B0604020202020204" pitchFamily="34" charset="0"/>
              <a:buChar char="•"/>
            </a:pPr>
            <a:endParaRPr lang="en-US" sz="1600" dirty="0">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Use of more diverse dataset (e.g. different backgrounds) and further application of data augmentation</a:t>
            </a:r>
            <a:br>
              <a:rPr lang="en-US" sz="1600" dirty="0">
                <a:highlight>
                  <a:srgbClr val="FFFFFF"/>
                </a:highlight>
                <a:latin typeface="Söhne"/>
              </a:rPr>
            </a:br>
            <a:endParaRPr lang="en-US" sz="1600" dirty="0">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Alternative models (Yolo, SSD) and methods (fine-grained rust classification, segmentation: labor intensive )</a:t>
            </a: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p:txBody>
      </p:sp>
      <p:pic>
        <p:nvPicPr>
          <p:cNvPr id="3" name="Afbeelding 2" descr="Afbeelding met toren, gebouw, hemel, pyloon&#10;&#10;Automatisch gegenereerde beschrijving">
            <a:extLst>
              <a:ext uri="{FF2B5EF4-FFF2-40B4-BE49-F238E27FC236}">
                <a16:creationId xmlns:a16="http://schemas.microsoft.com/office/drawing/2014/main" id="{AC395570-2C35-FDD3-6528-3E5252750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4128878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en-BE" dirty="0">
                <a:solidFill>
                  <a:schemeClr val="bg1"/>
                </a:solidFill>
              </a:rPr>
              <a:t>  </a:t>
            </a:r>
            <a:r>
              <a:rPr lang="nl-NL" dirty="0">
                <a:solidFill>
                  <a:schemeClr val="bg1"/>
                </a:solidFill>
              </a:rPr>
              <a:t>Literature Study</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7353550"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sp>
        <p:nvSpPr>
          <p:cNvPr id="8" name="Tekstvak 7">
            <a:extLst>
              <a:ext uri="{FF2B5EF4-FFF2-40B4-BE49-F238E27FC236}">
                <a16:creationId xmlns:a16="http://schemas.microsoft.com/office/drawing/2014/main" id="{8D99A756-F262-41FE-A6A0-AC70E85CB6B6}"/>
              </a:ext>
            </a:extLst>
          </p:cNvPr>
          <p:cNvSpPr txBox="1"/>
          <p:nvPr/>
        </p:nvSpPr>
        <p:spPr>
          <a:xfrm>
            <a:off x="572045" y="1464363"/>
            <a:ext cx="7122149" cy="3231654"/>
          </a:xfrm>
          <a:prstGeom prst="rect">
            <a:avLst/>
          </a:prstGeom>
          <a:noFill/>
        </p:spPr>
        <p:txBody>
          <a:bodyPr wrap="square">
            <a:spAutoFit/>
          </a:bodyPr>
          <a:lstStyle/>
          <a:p>
            <a:pPr marL="342900" indent="-342900" algn="l">
              <a:buAutoNum type="arabicPeriod"/>
            </a:pPr>
            <a:r>
              <a:rPr lang="en-US" sz="1600" b="1" dirty="0">
                <a:solidFill>
                  <a:srgbClr val="0D0D0D"/>
                </a:solidFill>
                <a:latin typeface="Söhne"/>
              </a:rPr>
              <a:t>A comparison of Deep Learning techniques for Corrosion Detection </a:t>
            </a:r>
            <a:r>
              <a:rPr lang="en-US" sz="1600" dirty="0">
                <a:solidFill>
                  <a:srgbClr val="0D0D0D"/>
                </a:solidFill>
                <a:latin typeface="Söhne"/>
              </a:rPr>
              <a:t>(Tom Bolton, Julian Bass and Tarek Gaber) (</a:t>
            </a:r>
            <a:r>
              <a:rPr lang="en-US" sz="1600" dirty="0">
                <a:solidFill>
                  <a:srgbClr val="0D0D0D"/>
                </a:solidFill>
                <a:latin typeface="Söhne"/>
                <a:hlinkClick r:id="rId3"/>
              </a:rPr>
              <a:t>https://link.springer.com/chapter/10,1007/978-3-031-20601-6_18</a:t>
            </a:r>
            <a:r>
              <a:rPr lang="en-US" sz="1600" dirty="0">
                <a:solidFill>
                  <a:srgbClr val="0D0D0D"/>
                </a:solidFill>
                <a:latin typeface="Söhne"/>
              </a:rPr>
              <a:t>) </a:t>
            </a:r>
          </a:p>
          <a:p>
            <a:pPr algn="l"/>
            <a:r>
              <a:rPr lang="en-US" sz="1600" dirty="0">
                <a:solidFill>
                  <a:srgbClr val="0D0D0D"/>
                </a:solidFill>
                <a:latin typeface="Söhne"/>
              </a:rPr>
              <a:t>       Huge amount of data needed plus oracle </a:t>
            </a:r>
          </a:p>
          <a:p>
            <a:pPr algn="l"/>
            <a:r>
              <a:rPr lang="en-US" sz="1600" dirty="0">
                <a:solidFill>
                  <a:srgbClr val="0D0D0D"/>
                </a:solidFill>
                <a:latin typeface="Söhne"/>
              </a:rPr>
              <a:t>       Redefines the problem as a classification problem of images - 4 classes</a:t>
            </a:r>
          </a:p>
          <a:p>
            <a:pPr algn="l"/>
            <a:r>
              <a:rPr lang="en-US" sz="1600" dirty="0">
                <a:solidFill>
                  <a:srgbClr val="0D0D0D"/>
                </a:solidFill>
                <a:latin typeface="Söhne"/>
              </a:rPr>
              <a:t>       ResNet and transfer learning come to promising results with LR of 0,0001. </a:t>
            </a:r>
          </a:p>
          <a:p>
            <a:pPr algn="l"/>
            <a:r>
              <a:rPr lang="en-US" sz="1600" dirty="0">
                <a:solidFill>
                  <a:srgbClr val="0D0D0D"/>
                </a:solidFill>
                <a:latin typeface="Söhne"/>
              </a:rPr>
              <a:t>       Precision, recall and F1 are 0,98. Adam optimizer. </a:t>
            </a:r>
          </a:p>
          <a:p>
            <a:pPr algn="l"/>
            <a:endParaRPr lang="en-US" sz="1400" dirty="0">
              <a:solidFill>
                <a:srgbClr val="0D0D0D"/>
              </a:solidFill>
              <a:latin typeface="Söhne"/>
            </a:endParaRPr>
          </a:p>
          <a:p>
            <a:pPr marL="342900" indent="-342900">
              <a:buAutoNum type="arabicPeriod" startAt="2"/>
            </a:pPr>
            <a:r>
              <a:rPr lang="nl-BE" sz="1600" b="1" i="0" dirty="0">
                <a:solidFill>
                  <a:srgbClr val="1F2328"/>
                </a:solidFill>
                <a:effectLst/>
                <a:latin typeface="Söhne"/>
              </a:rPr>
              <a:t>Detection and evaluation method of transmission line defects based on deep learning. (</a:t>
            </a:r>
            <a:r>
              <a:rPr lang="nl-BE" sz="1600" b="1" dirty="0">
                <a:solidFill>
                  <a:srgbClr val="1F2328"/>
                </a:solidFill>
                <a:latin typeface="Söhne"/>
              </a:rPr>
              <a:t>Huagang Liang, Feb. 2020. IEEE access) </a:t>
            </a:r>
            <a:r>
              <a:rPr lang="nl-BE" sz="1600" b="1" i="0" dirty="0">
                <a:solidFill>
                  <a:srgbClr val="1F2328"/>
                </a:solidFill>
                <a:effectLst/>
                <a:latin typeface="Söhne"/>
              </a:rPr>
              <a:t>Faster R-CNN model</a:t>
            </a:r>
            <a:r>
              <a:rPr lang="nl-BE" sz="1600" i="0" dirty="0">
                <a:solidFill>
                  <a:srgbClr val="1F2328"/>
                </a:solidFill>
                <a:effectLst/>
                <a:latin typeface="Söhne"/>
              </a:rPr>
              <a:t> is used to detect 8 defects and </a:t>
            </a:r>
            <a:r>
              <a:rPr lang="nl-BE" sz="1600" i="0" dirty="0" err="1">
                <a:solidFill>
                  <a:srgbClr val="1F2328"/>
                </a:solidFill>
                <a:effectLst/>
                <a:latin typeface="Söhne"/>
              </a:rPr>
              <a:t>foreign</a:t>
            </a:r>
            <a:r>
              <a:rPr lang="nl-BE" sz="1600" i="0" dirty="0">
                <a:solidFill>
                  <a:srgbClr val="1F2328"/>
                </a:solidFill>
                <a:effectLst/>
                <a:latin typeface="Söhne"/>
              </a:rPr>
              <a:t> body. </a:t>
            </a:r>
            <a:r>
              <a:rPr lang="en-US" sz="1600" i="0" u="none" strike="noStrike" baseline="0" dirty="0">
                <a:solidFill>
                  <a:srgbClr val="000000"/>
                </a:solidFill>
                <a:latin typeface="Söhne"/>
                <a:cs typeface="Arial" panose="020B0604020202020204" pitchFamily="34" charset="0"/>
              </a:rPr>
              <a:t>(source: Wire_10 dataset (8000 images)).  Map reported is 91,1 % </a:t>
            </a:r>
          </a:p>
          <a:p>
            <a:pPr algn="l"/>
            <a:endParaRPr lang="en-US" sz="1400" dirty="0">
              <a:solidFill>
                <a:srgbClr val="0D0D0D"/>
              </a:solidFill>
              <a:latin typeface="Söhne"/>
            </a:endParaRPr>
          </a:p>
        </p:txBody>
      </p:sp>
      <p:pic>
        <p:nvPicPr>
          <p:cNvPr id="9" name="Afbeelding 8">
            <a:extLst>
              <a:ext uri="{FF2B5EF4-FFF2-40B4-BE49-F238E27FC236}">
                <a16:creationId xmlns:a16="http://schemas.microsoft.com/office/drawing/2014/main" id="{5BD0E2B8-1510-4417-A0E0-383E2BF49876}"/>
              </a:ext>
            </a:extLst>
          </p:cNvPr>
          <p:cNvPicPr>
            <a:picLocks noChangeAspect="1"/>
          </p:cNvPicPr>
          <p:nvPr/>
        </p:nvPicPr>
        <p:blipFill>
          <a:blip r:embed="rId4"/>
          <a:stretch>
            <a:fillRect/>
          </a:stretch>
        </p:blipFill>
        <p:spPr>
          <a:xfrm>
            <a:off x="3213445" y="4197835"/>
            <a:ext cx="4332719" cy="2529187"/>
          </a:xfrm>
          <a:prstGeom prst="rect">
            <a:avLst/>
          </a:prstGeom>
        </p:spPr>
      </p:pic>
      <p:sp>
        <p:nvSpPr>
          <p:cNvPr id="10" name="Tekstvak 9">
            <a:extLst>
              <a:ext uri="{FF2B5EF4-FFF2-40B4-BE49-F238E27FC236}">
                <a16:creationId xmlns:a16="http://schemas.microsoft.com/office/drawing/2014/main" id="{B33B6D26-97AD-4792-AECE-7EEF7714FACE}"/>
              </a:ext>
            </a:extLst>
          </p:cNvPr>
          <p:cNvSpPr txBox="1"/>
          <p:nvPr/>
        </p:nvSpPr>
        <p:spPr>
          <a:xfrm>
            <a:off x="860976" y="5824169"/>
            <a:ext cx="2228544" cy="400110"/>
          </a:xfrm>
          <a:prstGeom prst="rect">
            <a:avLst/>
          </a:prstGeom>
          <a:noFill/>
        </p:spPr>
        <p:txBody>
          <a:bodyPr wrap="square">
            <a:spAutoFit/>
          </a:bodyPr>
          <a:lstStyle/>
          <a:p>
            <a:r>
              <a:rPr lang="nl-BE" sz="1000" dirty="0">
                <a:hlinkClick r:id="rId5"/>
              </a:rPr>
              <a:t>https://ieeexplore.ieee.org/document/9001041</a:t>
            </a:r>
            <a:endParaRPr lang="nl-BE" sz="1000" dirty="0"/>
          </a:p>
        </p:txBody>
      </p:sp>
    </p:spTree>
    <p:extLst>
      <p:ext uri="{BB962C8B-B14F-4D97-AF65-F5344CB8AC3E}">
        <p14:creationId xmlns:p14="http://schemas.microsoft.com/office/powerpoint/2010/main" val="4350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DEAE-25A3-E02D-0F51-D23973300490}"/>
              </a:ext>
            </a:extLst>
          </p:cNvPr>
          <p:cNvSpPr>
            <a:spLocks noGrp="1"/>
          </p:cNvSpPr>
          <p:nvPr>
            <p:ph type="title"/>
          </p:nvPr>
        </p:nvSpPr>
        <p:spPr>
          <a:xfrm>
            <a:off x="404813" y="388188"/>
            <a:ext cx="4323035" cy="652296"/>
          </a:xfrm>
        </p:spPr>
        <p:txBody>
          <a:bodyPr/>
          <a:lstStyle/>
          <a:p>
            <a:r>
              <a:rPr lang="en-BE" dirty="0"/>
              <a:t>Agenda</a:t>
            </a:r>
            <a:endParaRPr lang="nl-BE" dirty="0"/>
          </a:p>
        </p:txBody>
      </p:sp>
      <p:sp>
        <p:nvSpPr>
          <p:cNvPr id="4" name="Text Placeholder 3">
            <a:extLst>
              <a:ext uri="{FF2B5EF4-FFF2-40B4-BE49-F238E27FC236}">
                <a16:creationId xmlns:a16="http://schemas.microsoft.com/office/drawing/2014/main" id="{B4686EEC-423D-3D24-5D7A-79CF5CC7E8C3}"/>
              </a:ext>
            </a:extLst>
          </p:cNvPr>
          <p:cNvSpPr>
            <a:spLocks noGrp="1"/>
          </p:cNvSpPr>
          <p:nvPr>
            <p:ph type="body" sz="quarter" idx="29"/>
          </p:nvPr>
        </p:nvSpPr>
        <p:spPr>
          <a:xfrm>
            <a:off x="598929" y="1376357"/>
            <a:ext cx="3515639" cy="412363"/>
          </a:xfrm>
        </p:spPr>
        <p:txBody>
          <a:bodyPr/>
          <a:lstStyle/>
          <a:p>
            <a:r>
              <a:rPr lang="nl-BE" sz="2400" dirty="0">
                <a:solidFill>
                  <a:schemeClr val="bg1"/>
                </a:solidFill>
              </a:rPr>
              <a:t>Business Understanding</a:t>
            </a:r>
          </a:p>
        </p:txBody>
      </p:sp>
      <p:sp>
        <p:nvSpPr>
          <p:cNvPr id="7" name="Text Placeholder 6">
            <a:extLst>
              <a:ext uri="{FF2B5EF4-FFF2-40B4-BE49-F238E27FC236}">
                <a16:creationId xmlns:a16="http://schemas.microsoft.com/office/drawing/2014/main" id="{47DA4C09-D81D-C18B-1A6B-EB2B5E4566A7}"/>
              </a:ext>
            </a:extLst>
          </p:cNvPr>
          <p:cNvSpPr>
            <a:spLocks noGrp="1"/>
          </p:cNvSpPr>
          <p:nvPr>
            <p:ph type="body" sz="quarter" idx="33"/>
          </p:nvPr>
        </p:nvSpPr>
        <p:spPr>
          <a:xfrm>
            <a:off x="598930" y="2956794"/>
            <a:ext cx="3521406" cy="412363"/>
          </a:xfrm>
        </p:spPr>
        <p:txBody>
          <a:bodyPr/>
          <a:lstStyle/>
          <a:p>
            <a:r>
              <a:rPr lang="nl-NL" sz="2400" dirty="0">
                <a:solidFill>
                  <a:schemeClr val="bg1"/>
                </a:solidFill>
              </a:rPr>
              <a:t>M</a:t>
            </a:r>
            <a:r>
              <a:rPr lang="nl-BE" sz="2400" dirty="0" err="1">
                <a:solidFill>
                  <a:schemeClr val="bg1"/>
                </a:solidFill>
              </a:rPr>
              <a:t>odeling</a:t>
            </a:r>
            <a:endParaRPr lang="nl-BE" sz="2400" dirty="0">
              <a:solidFill>
                <a:schemeClr val="bg1"/>
              </a:solidFill>
            </a:endParaRPr>
          </a:p>
        </p:txBody>
      </p:sp>
      <p:sp>
        <p:nvSpPr>
          <p:cNvPr id="10" name="Text Placeholder 9">
            <a:extLst>
              <a:ext uri="{FF2B5EF4-FFF2-40B4-BE49-F238E27FC236}">
                <a16:creationId xmlns:a16="http://schemas.microsoft.com/office/drawing/2014/main" id="{B75D0B30-4215-F148-10E9-AEC5324FD367}"/>
              </a:ext>
            </a:extLst>
          </p:cNvPr>
          <p:cNvSpPr>
            <a:spLocks noGrp="1"/>
          </p:cNvSpPr>
          <p:nvPr>
            <p:ph type="body" sz="quarter" idx="31"/>
          </p:nvPr>
        </p:nvSpPr>
        <p:spPr>
          <a:xfrm>
            <a:off x="598930" y="3464681"/>
            <a:ext cx="3521406" cy="412363"/>
          </a:xfrm>
        </p:spPr>
        <p:txBody>
          <a:bodyPr/>
          <a:lstStyle/>
          <a:p>
            <a:r>
              <a:rPr lang="nl-BE" sz="2400" dirty="0" err="1">
                <a:solidFill>
                  <a:schemeClr val="bg1"/>
                </a:solidFill>
              </a:rPr>
              <a:t>Results</a:t>
            </a:r>
            <a:r>
              <a:rPr lang="nl-BE" sz="2400" dirty="0">
                <a:solidFill>
                  <a:schemeClr val="bg1"/>
                </a:solidFill>
              </a:rPr>
              <a:t> &amp; Evaluation</a:t>
            </a:r>
          </a:p>
        </p:txBody>
      </p:sp>
      <p:sp>
        <p:nvSpPr>
          <p:cNvPr id="22" name="Text Placeholder 3">
            <a:extLst>
              <a:ext uri="{FF2B5EF4-FFF2-40B4-BE49-F238E27FC236}">
                <a16:creationId xmlns:a16="http://schemas.microsoft.com/office/drawing/2014/main" id="{EBC83B36-2D53-F524-5F1E-E130764F2EB2}"/>
              </a:ext>
            </a:extLst>
          </p:cNvPr>
          <p:cNvSpPr txBox="1">
            <a:spLocks/>
          </p:cNvSpPr>
          <p:nvPr/>
        </p:nvSpPr>
        <p:spPr>
          <a:xfrm>
            <a:off x="598929" y="1928664"/>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Understanding</a:t>
            </a:r>
          </a:p>
        </p:txBody>
      </p:sp>
      <p:sp>
        <p:nvSpPr>
          <p:cNvPr id="8" name="Text Placeholder 9">
            <a:extLst>
              <a:ext uri="{FF2B5EF4-FFF2-40B4-BE49-F238E27FC236}">
                <a16:creationId xmlns:a16="http://schemas.microsoft.com/office/drawing/2014/main" id="{302AD6DD-80BC-67A7-A256-8BFDCE3B3AC6}"/>
              </a:ext>
            </a:extLst>
          </p:cNvPr>
          <p:cNvSpPr txBox="1">
            <a:spLocks/>
          </p:cNvSpPr>
          <p:nvPr/>
        </p:nvSpPr>
        <p:spPr>
          <a:xfrm>
            <a:off x="598930" y="3965080"/>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Demo</a:t>
            </a:r>
          </a:p>
        </p:txBody>
      </p:sp>
      <p:sp>
        <p:nvSpPr>
          <p:cNvPr id="20" name="Text Placeholder 9">
            <a:extLst>
              <a:ext uri="{FF2B5EF4-FFF2-40B4-BE49-F238E27FC236}">
                <a16:creationId xmlns:a16="http://schemas.microsoft.com/office/drawing/2014/main" id="{3041C658-B7F5-446E-90B0-F9EB524BAA6F}"/>
              </a:ext>
            </a:extLst>
          </p:cNvPr>
          <p:cNvSpPr txBox="1">
            <a:spLocks/>
          </p:cNvSpPr>
          <p:nvPr/>
        </p:nvSpPr>
        <p:spPr>
          <a:xfrm>
            <a:off x="598930" y="4415495"/>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Alternative</a:t>
            </a:r>
            <a:r>
              <a:rPr lang="nl-BE" sz="2400" dirty="0">
                <a:solidFill>
                  <a:schemeClr val="bg1"/>
                </a:solidFill>
              </a:rPr>
              <a:t> </a:t>
            </a:r>
            <a:r>
              <a:rPr lang="nl-BE" sz="2400" dirty="0" err="1">
                <a:solidFill>
                  <a:schemeClr val="bg1"/>
                </a:solidFill>
              </a:rPr>
              <a:t>Models</a:t>
            </a:r>
            <a:endParaRPr lang="nl-BE" sz="2400" dirty="0">
              <a:solidFill>
                <a:schemeClr val="bg1"/>
              </a:solidFill>
            </a:endParaRPr>
          </a:p>
        </p:txBody>
      </p:sp>
      <p:pic>
        <p:nvPicPr>
          <p:cNvPr id="16" name="Afbeelding 15" descr="Afbeelding met toren, gebouw, hemel, pyloon&#10;&#10;Automatisch gegenereerde beschrijving">
            <a:extLst>
              <a:ext uri="{FF2B5EF4-FFF2-40B4-BE49-F238E27FC236}">
                <a16:creationId xmlns:a16="http://schemas.microsoft.com/office/drawing/2014/main" id="{D5152613-65D1-1F8F-B30B-A1301DD6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8" y="0"/>
            <a:ext cx="7464152" cy="6858000"/>
          </a:xfrm>
          <a:prstGeom prst="rect">
            <a:avLst/>
          </a:prstGeom>
        </p:spPr>
      </p:pic>
      <p:sp>
        <p:nvSpPr>
          <p:cNvPr id="18" name="Text Placeholder 3">
            <a:extLst>
              <a:ext uri="{FF2B5EF4-FFF2-40B4-BE49-F238E27FC236}">
                <a16:creationId xmlns:a16="http://schemas.microsoft.com/office/drawing/2014/main" id="{C6D04583-262E-757A-F15C-92D442CC69DA}"/>
              </a:ext>
            </a:extLst>
          </p:cNvPr>
          <p:cNvSpPr txBox="1">
            <a:spLocks/>
          </p:cNvSpPr>
          <p:nvPr/>
        </p:nvSpPr>
        <p:spPr>
          <a:xfrm>
            <a:off x="598929" y="244272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a:t>
            </a:r>
            <a:r>
              <a:rPr lang="nl-BE" sz="2400" dirty="0" err="1">
                <a:solidFill>
                  <a:schemeClr val="bg1"/>
                </a:solidFill>
              </a:rPr>
              <a:t>Preparation</a:t>
            </a:r>
            <a:endParaRPr lang="nl-BE" sz="2400" dirty="0">
              <a:solidFill>
                <a:schemeClr val="bg1"/>
              </a:solidFill>
            </a:endParaRPr>
          </a:p>
        </p:txBody>
      </p:sp>
      <p:sp>
        <p:nvSpPr>
          <p:cNvPr id="29" name="Text Placeholder 9">
            <a:extLst>
              <a:ext uri="{FF2B5EF4-FFF2-40B4-BE49-F238E27FC236}">
                <a16:creationId xmlns:a16="http://schemas.microsoft.com/office/drawing/2014/main" id="{CA83D95A-5CB6-007F-13E6-B5B715163117}"/>
              </a:ext>
            </a:extLst>
          </p:cNvPr>
          <p:cNvSpPr txBox="1">
            <a:spLocks/>
          </p:cNvSpPr>
          <p:nvPr/>
        </p:nvSpPr>
        <p:spPr>
          <a:xfrm>
            <a:off x="593162" y="4920427"/>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Lessons</a:t>
            </a:r>
            <a:r>
              <a:rPr lang="nl-BE" sz="2400" dirty="0">
                <a:solidFill>
                  <a:schemeClr val="bg1"/>
                </a:solidFill>
              </a:rPr>
              <a:t> </a:t>
            </a:r>
            <a:r>
              <a:rPr lang="nl-BE" sz="2400" dirty="0" err="1">
                <a:solidFill>
                  <a:schemeClr val="bg1"/>
                </a:solidFill>
              </a:rPr>
              <a:t>Learned</a:t>
            </a:r>
            <a:endParaRPr lang="nl-BE" sz="2400" dirty="0">
              <a:solidFill>
                <a:schemeClr val="bg1"/>
              </a:solidFill>
            </a:endParaRPr>
          </a:p>
        </p:txBody>
      </p:sp>
      <p:sp>
        <p:nvSpPr>
          <p:cNvPr id="30" name="Text Placeholder 9">
            <a:extLst>
              <a:ext uri="{FF2B5EF4-FFF2-40B4-BE49-F238E27FC236}">
                <a16:creationId xmlns:a16="http://schemas.microsoft.com/office/drawing/2014/main" id="{03905E00-2428-98FC-6383-C436253564C3}"/>
              </a:ext>
            </a:extLst>
          </p:cNvPr>
          <p:cNvSpPr txBox="1">
            <a:spLocks/>
          </p:cNvSpPr>
          <p:nvPr/>
        </p:nvSpPr>
        <p:spPr>
          <a:xfrm>
            <a:off x="593162" y="5426353"/>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Next Steps</a:t>
            </a:r>
          </a:p>
        </p:txBody>
      </p:sp>
      <p:sp>
        <p:nvSpPr>
          <p:cNvPr id="31" name="Text Placeholder 9">
            <a:extLst>
              <a:ext uri="{FF2B5EF4-FFF2-40B4-BE49-F238E27FC236}">
                <a16:creationId xmlns:a16="http://schemas.microsoft.com/office/drawing/2014/main" id="{4968693C-C827-BF01-837F-32DFF265B82C}"/>
              </a:ext>
            </a:extLst>
          </p:cNvPr>
          <p:cNvSpPr txBox="1">
            <a:spLocks/>
          </p:cNvSpPr>
          <p:nvPr/>
        </p:nvSpPr>
        <p:spPr>
          <a:xfrm>
            <a:off x="593162" y="589331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Literature</a:t>
            </a:r>
            <a:r>
              <a:rPr lang="nl-BE" sz="2400" dirty="0">
                <a:solidFill>
                  <a:schemeClr val="bg1"/>
                </a:solidFill>
              </a:rPr>
              <a:t> </a:t>
            </a:r>
            <a:r>
              <a:rPr lang="nl-BE" sz="2400" dirty="0" err="1">
                <a:solidFill>
                  <a:schemeClr val="bg1"/>
                </a:solidFill>
              </a:rPr>
              <a:t>Study</a:t>
            </a:r>
            <a:endParaRPr lang="nl-BE" sz="2400" dirty="0">
              <a:solidFill>
                <a:schemeClr val="bg1"/>
              </a:solidFill>
            </a:endParaRPr>
          </a:p>
        </p:txBody>
      </p:sp>
      <p:sp>
        <p:nvSpPr>
          <p:cNvPr id="32" name="Rechthoek: afgeronde hoeken 31">
            <a:extLst>
              <a:ext uri="{FF2B5EF4-FFF2-40B4-BE49-F238E27FC236}">
                <a16:creationId xmlns:a16="http://schemas.microsoft.com/office/drawing/2014/main" id="{89398A90-93F9-4D8E-40E5-50E3ECE6679C}"/>
              </a:ext>
            </a:extLst>
          </p:cNvPr>
          <p:cNvSpPr/>
          <p:nvPr/>
        </p:nvSpPr>
        <p:spPr>
          <a:xfrm>
            <a:off x="404813" y="1362738"/>
            <a:ext cx="3842334" cy="453284"/>
          </a:xfrm>
          <a:prstGeom prst="roundRect">
            <a:avLst/>
          </a:prstGeom>
          <a:solidFill>
            <a:srgbClr val="EED9F9">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p>
        </p:txBody>
      </p:sp>
    </p:spTree>
    <p:extLst>
      <p:ext uri="{BB962C8B-B14F-4D97-AF65-F5344CB8AC3E}">
        <p14:creationId xmlns:p14="http://schemas.microsoft.com/office/powerpoint/2010/main" val="220235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FC6FC8-79C4-1648-9E86-49D6D765CE15}"/>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B1658E0-FCC4-9E86-C3FF-4C04B6EBD2EB}"/>
              </a:ext>
            </a:extLst>
          </p:cNvPr>
          <p:cNvSpPr/>
          <p:nvPr/>
        </p:nvSpPr>
        <p:spPr>
          <a:xfrm>
            <a:off x="2307525" y="-147854"/>
            <a:ext cx="1892961" cy="6447919"/>
          </a:xfrm>
          <a:prstGeom prst="rect">
            <a:avLst/>
          </a:prstGeom>
          <a:noFill/>
        </p:spPr>
        <p:txBody>
          <a:bodyPr wrap="square" lIns="91440" tIns="45720" rIns="91440" bIns="45720">
            <a:spAutoFit/>
          </a:bodyPr>
          <a:lstStyle/>
          <a:p>
            <a:pPr algn="ctr"/>
            <a:r>
              <a:rPr lang="en-BE" sz="41300" b="0" cap="none" spc="0" dirty="0">
                <a:ln w="0"/>
                <a:solidFill>
                  <a:schemeClr val="bg1"/>
                </a:solidFill>
                <a:effectLst>
                  <a:outerShdw blurRad="38100" dist="19050" dir="2700000" algn="tl" rotWithShape="0">
                    <a:schemeClr val="dk1">
                      <a:alpha val="40000"/>
                    </a:schemeClr>
                  </a:outerShdw>
                </a:effectLst>
              </a:rPr>
              <a:t>?</a:t>
            </a:r>
            <a:endParaRPr lang="en-US" sz="413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2039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NL" dirty="0">
                <a:solidFill>
                  <a:schemeClr val="bg1"/>
                </a:solidFill>
              </a:rPr>
              <a:t> Appendix: links &amp; </a:t>
            </a:r>
            <a:r>
              <a:rPr lang="nl-NL" dirty="0" err="1">
                <a:solidFill>
                  <a:schemeClr val="bg1"/>
                </a:solidFill>
              </a:rPr>
              <a:t>references</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111279" y="1622779"/>
            <a:ext cx="7780671" cy="4225269"/>
          </a:xfrm>
          <a:prstGeom prst="rect">
            <a:avLst/>
          </a:prstGeom>
        </p:spPr>
        <p:txBody>
          <a:bodyPr>
            <a:normAutofit lnSpcReduction="10000"/>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nl-BE" sz="1400" dirty="0">
                <a:hlinkClick r:id="rId2"/>
              </a:rPr>
              <a:t>Roboflow</a:t>
            </a:r>
            <a:endParaRPr lang="nl-BE" sz="1400" dirty="0"/>
          </a:p>
          <a:p>
            <a:pPr lvl="1"/>
            <a:r>
              <a:rPr lang="nl-BE" sz="1400" i="0" u="sng" dirty="0">
                <a:solidFill>
                  <a:srgbClr val="000000"/>
                </a:solidFill>
                <a:effectLst/>
                <a:highlight>
                  <a:srgbClr val="FFFFFF"/>
                </a:highlight>
                <a:hlinkClick r:id="rId3"/>
              </a:rPr>
              <a:t>Article of </a:t>
            </a:r>
            <a:r>
              <a:rPr lang="nl-BE" sz="1400" i="0" u="sng" dirty="0" err="1">
                <a:solidFill>
                  <a:srgbClr val="000000"/>
                </a:solidFill>
                <a:effectLst/>
                <a:highlight>
                  <a:srgbClr val="FFFFFF"/>
                </a:highlight>
                <a:hlinkClick r:id="rId3"/>
              </a:rPr>
              <a:t>Zhitong</a:t>
            </a:r>
            <a:r>
              <a:rPr lang="nl-BE" sz="1400" i="0" u="sng" dirty="0">
                <a:solidFill>
                  <a:srgbClr val="000000"/>
                </a:solidFill>
                <a:effectLst/>
                <a:highlight>
                  <a:srgbClr val="FFFFFF"/>
                </a:highlight>
                <a:hlinkClick r:id="rId3"/>
              </a:rPr>
              <a:t> </a:t>
            </a:r>
            <a:r>
              <a:rPr lang="nl-BE" sz="1400" i="0" u="sng" dirty="0" err="1">
                <a:solidFill>
                  <a:srgbClr val="000000"/>
                </a:solidFill>
                <a:effectLst/>
                <a:highlight>
                  <a:srgbClr val="FFFFFF"/>
                </a:highlight>
                <a:hlinkClick r:id="rId3"/>
              </a:rPr>
              <a:t>Jia</a:t>
            </a:r>
            <a:endParaRPr lang="nl-BE" sz="1400" i="0" u="sng" dirty="0">
              <a:solidFill>
                <a:srgbClr val="000000"/>
              </a:solidFill>
              <a:effectLst/>
              <a:highlight>
                <a:srgbClr val="FFFFFF"/>
              </a:highlight>
            </a:endParaRPr>
          </a:p>
          <a:p>
            <a:pPr lvl="1"/>
            <a:r>
              <a:rPr lang="en-US" sz="1400" i="0" u="sng" dirty="0">
                <a:solidFill>
                  <a:srgbClr val="000000"/>
                </a:solidFill>
                <a:effectLst/>
                <a:highlight>
                  <a:srgbClr val="FFFFFF"/>
                </a:highlight>
                <a:hlinkClick r:id="rId4"/>
              </a:rPr>
              <a:t>Corrosion Image </a:t>
            </a:r>
            <a:r>
              <a:rPr lang="en-US" sz="1400" i="0" u="sng" dirty="0" err="1">
                <a:solidFill>
                  <a:srgbClr val="000000"/>
                </a:solidFill>
                <a:effectLst/>
                <a:highlight>
                  <a:srgbClr val="FFFFFF"/>
                </a:highlight>
                <a:hlinkClick r:id="rId4"/>
              </a:rPr>
              <a:t>DataSet</a:t>
            </a:r>
            <a:r>
              <a:rPr lang="en-US" sz="1400" i="0" u="sng" dirty="0">
                <a:solidFill>
                  <a:srgbClr val="000000"/>
                </a:solidFill>
                <a:effectLst/>
                <a:highlight>
                  <a:srgbClr val="FFFFFF"/>
                </a:highlight>
                <a:hlinkClick r:id="rId4"/>
              </a:rPr>
              <a:t> for Automated Scientific Assessment of Materials</a:t>
            </a:r>
            <a:endParaRPr lang="en-US" sz="1400" i="0" u="sng" dirty="0">
              <a:solidFill>
                <a:srgbClr val="000000"/>
              </a:solidFill>
              <a:effectLst/>
              <a:highlight>
                <a:srgbClr val="FFFFFF"/>
              </a:highlight>
            </a:endParaRPr>
          </a:p>
          <a:p>
            <a:pPr lvl="1"/>
            <a:r>
              <a:rPr lang="en-US" sz="1400" i="0" dirty="0">
                <a:solidFill>
                  <a:srgbClr val="000000"/>
                </a:solidFill>
                <a:effectLst/>
                <a:highlight>
                  <a:srgbClr val="FFFFFF"/>
                </a:highlight>
                <a:hlinkClick r:id="rId5"/>
              </a:rPr>
              <a:t>Comparison of Deep Learning Techniques for Corrosion Detection</a:t>
            </a:r>
            <a:endParaRPr lang="en-US" sz="1400" i="0" dirty="0">
              <a:solidFill>
                <a:srgbClr val="000000"/>
              </a:solidFill>
              <a:effectLst/>
              <a:highlight>
                <a:srgbClr val="FFFFFF"/>
              </a:highlight>
            </a:endParaRPr>
          </a:p>
          <a:p>
            <a:pPr lvl="1"/>
            <a:r>
              <a:rPr lang="nl-BE" sz="1400" dirty="0">
                <a:hlinkClick r:id="rId6"/>
              </a:rPr>
              <a:t>STN PLAD</a:t>
            </a:r>
            <a:endParaRPr lang="nl-BE" sz="1400" dirty="0"/>
          </a:p>
          <a:p>
            <a:pPr lvl="1"/>
            <a:r>
              <a:rPr lang="nl-BE" sz="1400" dirty="0">
                <a:hlinkClick r:id="rId7"/>
              </a:rPr>
              <a:t>Faster R-CNN </a:t>
            </a:r>
            <a:r>
              <a:rPr lang="nl-BE" sz="1400" dirty="0" err="1">
                <a:hlinkClick r:id="rId7"/>
              </a:rPr>
              <a:t>vs</a:t>
            </a:r>
            <a:r>
              <a:rPr lang="nl-BE" sz="1400" dirty="0">
                <a:hlinkClick r:id="rId7"/>
              </a:rPr>
              <a:t> YOLO </a:t>
            </a:r>
            <a:r>
              <a:rPr lang="nl-BE" sz="1400" dirty="0" err="1">
                <a:hlinkClick r:id="rId7"/>
              </a:rPr>
              <a:t>vs</a:t>
            </a:r>
            <a:r>
              <a:rPr lang="nl-BE" sz="1400" dirty="0">
                <a:hlinkClick r:id="rId7"/>
              </a:rPr>
              <a:t> SSD — Object </a:t>
            </a:r>
            <a:r>
              <a:rPr lang="nl-BE" sz="1400" dirty="0" err="1">
                <a:hlinkClick r:id="rId7"/>
              </a:rPr>
              <a:t>Detection</a:t>
            </a:r>
            <a:r>
              <a:rPr lang="nl-BE" sz="1400" dirty="0">
                <a:hlinkClick r:id="rId7"/>
              </a:rPr>
              <a:t> </a:t>
            </a:r>
            <a:r>
              <a:rPr lang="nl-BE" sz="1400" dirty="0" err="1">
                <a:hlinkClick r:id="rId7"/>
              </a:rPr>
              <a:t>Algorithms</a:t>
            </a:r>
            <a:endParaRPr lang="nl-BE" sz="1400" dirty="0"/>
          </a:p>
          <a:p>
            <a:pPr lvl="1"/>
            <a:r>
              <a:rPr lang="pt-BR" sz="1400" dirty="0">
                <a:hlinkClick r:id="rId8"/>
              </a:rPr>
              <a:t>R-CNN, Fast R-CNN, Faster R-CNN, YOLO — Object Detection Algorithms</a:t>
            </a:r>
            <a:endParaRPr lang="pt-BR" sz="1400" dirty="0"/>
          </a:p>
          <a:p>
            <a:pPr lvl="1"/>
            <a:r>
              <a:rPr lang="nl-NL" sz="1400" dirty="0">
                <a:hlinkClick r:id="rId9"/>
              </a:rPr>
              <a:t>De Complete Gids voor Objectdetectie: Een Introductie tot Detectie in 2024</a:t>
            </a:r>
          </a:p>
          <a:p>
            <a:pPr lvl="1"/>
            <a:r>
              <a:rPr lang="nl-NL" sz="1400" dirty="0" err="1">
                <a:hlinkClick r:id="rId10"/>
              </a:rPr>
              <a:t>Segmentation</a:t>
            </a:r>
            <a:r>
              <a:rPr lang="nl-NL" sz="1400" dirty="0">
                <a:hlinkClick r:id="rId10"/>
              </a:rPr>
              <a:t> </a:t>
            </a:r>
            <a:r>
              <a:rPr lang="nl-NL" sz="1400" dirty="0" err="1">
                <a:hlinkClick r:id="rId10"/>
              </a:rPr>
              <a:t>vs</a:t>
            </a:r>
            <a:r>
              <a:rPr lang="nl-NL" sz="1400" dirty="0">
                <a:hlinkClick r:id="rId10"/>
              </a:rPr>
              <a:t> </a:t>
            </a:r>
            <a:r>
              <a:rPr lang="nl-NL" sz="1400" dirty="0" err="1">
                <a:hlinkClick r:id="rId10"/>
              </a:rPr>
              <a:t>Detection</a:t>
            </a:r>
            <a:r>
              <a:rPr lang="nl-NL" sz="1400" dirty="0">
                <a:hlinkClick r:id="rId10"/>
              </a:rPr>
              <a:t> </a:t>
            </a:r>
            <a:r>
              <a:rPr lang="nl-NL" sz="1400" dirty="0" err="1">
                <a:hlinkClick r:id="rId10"/>
              </a:rPr>
              <a:t>vs</a:t>
            </a:r>
            <a:r>
              <a:rPr lang="nl-NL" sz="1400" dirty="0">
                <a:hlinkClick r:id="rId10"/>
              </a:rPr>
              <a:t> </a:t>
            </a:r>
            <a:r>
              <a:rPr lang="nl-NL" sz="1400" dirty="0" err="1">
                <a:hlinkClick r:id="rId10"/>
              </a:rPr>
              <a:t>Classification</a:t>
            </a:r>
            <a:r>
              <a:rPr lang="nl-NL" sz="1400" dirty="0">
                <a:hlinkClick r:id="rId10"/>
              </a:rPr>
              <a:t> in Computer </a:t>
            </a:r>
            <a:r>
              <a:rPr lang="nl-NL" sz="1400" dirty="0" err="1">
                <a:hlinkClick r:id="rId10"/>
              </a:rPr>
              <a:t>Vision</a:t>
            </a:r>
            <a:r>
              <a:rPr lang="nl-NL" sz="1400" dirty="0">
                <a:hlinkClick r:id="rId10"/>
              </a:rPr>
              <a:t>: A </a:t>
            </a:r>
            <a:r>
              <a:rPr lang="nl-NL" sz="1400" dirty="0" err="1">
                <a:hlinkClick r:id="rId10"/>
              </a:rPr>
              <a:t>Comparative</a:t>
            </a:r>
            <a:r>
              <a:rPr lang="nl-NL" sz="1400" dirty="0">
                <a:hlinkClick r:id="rId10"/>
              </a:rPr>
              <a:t> Analysis</a:t>
            </a:r>
          </a:p>
          <a:p>
            <a:pPr lvl="1"/>
            <a:r>
              <a:rPr lang="en-US" sz="1400" dirty="0">
                <a:hlinkClick r:id="rId11"/>
              </a:rPr>
              <a:t>Mean Average Precision (</a:t>
            </a:r>
            <a:r>
              <a:rPr lang="en-US" sz="1400" dirty="0" err="1">
                <a:hlinkClick r:id="rId11"/>
              </a:rPr>
              <a:t>mAP</a:t>
            </a:r>
            <a:r>
              <a:rPr lang="en-US" sz="1400" dirty="0">
                <a:hlinkClick r:id="rId11"/>
              </a:rPr>
              <a:t>) Explained</a:t>
            </a:r>
            <a:endParaRPr lang="en-US" sz="1400" dirty="0"/>
          </a:p>
          <a:p>
            <a:pPr lvl="1"/>
            <a:r>
              <a:rPr lang="en-US" sz="1400" dirty="0">
                <a:hlinkClick r:id="rId12"/>
              </a:rPr>
              <a:t>Segment Anything </a:t>
            </a:r>
            <a:r>
              <a:rPr lang="nl-NL" sz="1400" dirty="0">
                <a:hlinkClick r:id="rId12"/>
              </a:rPr>
              <a:t> </a:t>
            </a:r>
            <a:endParaRPr lang="nl-NL" sz="1400" dirty="0"/>
          </a:p>
          <a:p>
            <a:pPr lvl="1"/>
            <a:r>
              <a:rPr lang="nl-BE" sz="1400" dirty="0">
                <a:hlinkClick r:id="rId13"/>
              </a:rPr>
              <a:t>Segment </a:t>
            </a:r>
            <a:r>
              <a:rPr lang="nl-BE" sz="1400" dirty="0" err="1">
                <a:hlinkClick r:id="rId13"/>
              </a:rPr>
              <a:t>Anything</a:t>
            </a:r>
            <a:r>
              <a:rPr lang="nl-BE" sz="1400" dirty="0">
                <a:hlinkClick r:id="rId13"/>
              </a:rPr>
              <a:t> | Meta AI</a:t>
            </a:r>
            <a:endParaRPr lang="nl-BE" sz="1400" dirty="0"/>
          </a:p>
          <a:p>
            <a:pPr lvl="1"/>
            <a:r>
              <a:rPr lang="en-US" sz="1400" dirty="0">
                <a:hlinkClick r:id="rId14"/>
              </a:rPr>
              <a:t>A comparison of Deep Learning techniques for Corrosion Detection </a:t>
            </a:r>
            <a:endParaRPr lang="en-US" sz="1400" dirty="0"/>
          </a:p>
          <a:p>
            <a:pPr lvl="1"/>
            <a:r>
              <a:rPr lang="en-US" sz="1400" dirty="0">
                <a:hlinkClick r:id="rId15"/>
              </a:rPr>
              <a:t>Detection and evaluation method of transmission line defects based on deep learning</a:t>
            </a:r>
            <a:br>
              <a:rPr lang="nl-BE" sz="1600" dirty="0"/>
            </a:br>
            <a:endParaRPr lang="nl-BE" sz="1600" b="0" i="0" dirty="0">
              <a:effectLst/>
              <a:highlight>
                <a:srgbClr val="FFFFFF"/>
              </a:highlight>
              <a:latin typeface="Aptos" panose="020B0004020202020204" pitchFamily="34" charset="0"/>
            </a:endParaRPr>
          </a:p>
          <a:p>
            <a:pPr lvl="1"/>
            <a:endParaRPr lang="nl-BE" dirty="0"/>
          </a:p>
        </p:txBody>
      </p:sp>
      <p:pic>
        <p:nvPicPr>
          <p:cNvPr id="3" name="Afbeelding 2" descr="Afbeelding met toren, gebouw, hemel, pyloon&#10;&#10;Automatisch gegenereerde beschrijving">
            <a:extLst>
              <a:ext uri="{FF2B5EF4-FFF2-40B4-BE49-F238E27FC236}">
                <a16:creationId xmlns:a16="http://schemas.microsoft.com/office/drawing/2014/main" id="{7827FE88-F4ED-0514-5A3F-A3F115CEC1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69159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NL" dirty="0">
                <a:solidFill>
                  <a:schemeClr val="bg1"/>
                </a:solidFill>
              </a:rPr>
              <a:t>Appendix PLAD dataset</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7353550"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sp>
        <p:nvSpPr>
          <p:cNvPr id="8" name="Tekstvak 7">
            <a:extLst>
              <a:ext uri="{FF2B5EF4-FFF2-40B4-BE49-F238E27FC236}">
                <a16:creationId xmlns:a16="http://schemas.microsoft.com/office/drawing/2014/main" id="{8D99A756-F262-41FE-A6A0-AC70E85CB6B6}"/>
              </a:ext>
            </a:extLst>
          </p:cNvPr>
          <p:cNvSpPr txBox="1"/>
          <p:nvPr/>
        </p:nvSpPr>
        <p:spPr>
          <a:xfrm>
            <a:off x="511887" y="1775016"/>
            <a:ext cx="7122149" cy="3508653"/>
          </a:xfrm>
          <a:prstGeom prst="rect">
            <a:avLst/>
          </a:prstGeom>
          <a:noFill/>
        </p:spPr>
        <p:txBody>
          <a:bodyPr wrap="square">
            <a:spAutoFit/>
          </a:bodyPr>
          <a:lstStyle/>
          <a:p>
            <a:pPr marL="0" marR="0" indent="0" algn="l" rtl="0" fontAlgn="base">
              <a:spcBef>
                <a:spcPts val="0"/>
              </a:spcBef>
              <a:spcAft>
                <a:spcPts val="0"/>
              </a:spcAft>
            </a:pPr>
            <a:r>
              <a:rPr lang="nl-BE" sz="1600" b="0" i="0" dirty="0">
                <a:solidFill>
                  <a:srgbClr val="000000"/>
                </a:solidFill>
                <a:effectLst/>
                <a:highlight>
                  <a:srgbClr val="FFFFFF"/>
                </a:highlight>
                <a:latin typeface="Aptos" panose="020B0004020202020204" pitchFamily="34" charset="0"/>
              </a:rPr>
              <a:t>@INPROCEEDINGS{vieiraesilva2021stn,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author</a:t>
            </a:r>
            <a:r>
              <a:rPr lang="nl-BE" sz="1600" b="0" i="0" dirty="0">
                <a:solidFill>
                  <a:srgbClr val="000000"/>
                </a:solidFill>
                <a:effectLst/>
                <a:highlight>
                  <a:srgbClr val="FFFFFF"/>
                </a:highlight>
                <a:latin typeface="Aptos" panose="020B0004020202020204" pitchFamily="34" charset="0"/>
              </a:rPr>
              <a:t>={{</a:t>
            </a:r>
            <a:r>
              <a:rPr lang="nl-BE" sz="1600" b="0" i="0" dirty="0" err="1">
                <a:solidFill>
                  <a:srgbClr val="000000"/>
                </a:solidFill>
                <a:effectLst/>
                <a:highlight>
                  <a:srgbClr val="FFFFFF"/>
                </a:highlight>
                <a:latin typeface="Aptos" panose="020B0004020202020204" pitchFamily="34" charset="0"/>
              </a:rPr>
              <a:t>Vieira</a:t>
            </a:r>
            <a:r>
              <a:rPr lang="nl-BE" sz="1600" b="0" i="0" dirty="0">
                <a:solidFill>
                  <a:srgbClr val="000000"/>
                </a:solidFill>
                <a:effectLst/>
                <a:highlight>
                  <a:srgbClr val="FFFFFF"/>
                </a:highlight>
                <a:latin typeface="Aptos" panose="020B0004020202020204" pitchFamily="34" charset="0"/>
              </a:rPr>
              <a:t>-e-Silva}, André Luiz </a:t>
            </a:r>
            <a:r>
              <a:rPr lang="nl-BE" sz="1600" b="0" i="0" dirty="0" err="1">
                <a:solidFill>
                  <a:srgbClr val="000000"/>
                </a:solidFill>
                <a:effectLst/>
                <a:highlight>
                  <a:srgbClr val="FFFFFF"/>
                </a:highlight>
                <a:latin typeface="Aptos" panose="020B0004020202020204" pitchFamily="34" charset="0"/>
              </a:rPr>
              <a:t>Buarque</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de Castro Felix, </a:t>
            </a:r>
            <a:r>
              <a:rPr lang="nl-BE" sz="1600" b="0" i="0" dirty="0" err="1">
                <a:solidFill>
                  <a:srgbClr val="000000"/>
                </a:solidFill>
                <a:effectLst/>
                <a:highlight>
                  <a:srgbClr val="FFFFFF"/>
                </a:highlight>
                <a:latin typeface="Aptos" panose="020B0004020202020204" pitchFamily="34" charset="0"/>
              </a:rPr>
              <a:t>Heitor</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de </a:t>
            </a:r>
            <a:r>
              <a:rPr lang="nl-BE" sz="1600" b="0" i="0" dirty="0" err="1">
                <a:solidFill>
                  <a:srgbClr val="000000"/>
                </a:solidFill>
                <a:effectLst/>
                <a:highlight>
                  <a:srgbClr val="FFFFFF"/>
                </a:highlight>
                <a:latin typeface="Aptos" panose="020B0004020202020204" pitchFamily="34" charset="0"/>
              </a:rPr>
              <a:t>Menezes</a:t>
            </a:r>
            <a:r>
              <a:rPr lang="nl-BE" sz="1600" b="0" i="0" dirty="0">
                <a:solidFill>
                  <a:srgbClr val="000000"/>
                </a:solidFill>
                <a:effectLst/>
                <a:highlight>
                  <a:srgbClr val="FFFFFF"/>
                </a:highlight>
                <a:latin typeface="Aptos" panose="020B0004020202020204" pitchFamily="34" charset="0"/>
              </a:rPr>
              <a:t> Chaves, </a:t>
            </a:r>
            <a:r>
              <a:rPr lang="nl-BE" sz="1600" b="0" i="0" dirty="0" err="1">
                <a:solidFill>
                  <a:srgbClr val="000000"/>
                </a:solidFill>
                <a:effectLst/>
                <a:highlight>
                  <a:srgbClr val="FFFFFF"/>
                </a:highlight>
                <a:latin typeface="Aptos" panose="020B0004020202020204" pitchFamily="34" charset="0"/>
              </a:rPr>
              <a:t>Thiago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Simões</a:t>
            </a:r>
            <a:r>
              <a:rPr lang="nl-BE" sz="1600" b="0" i="0" dirty="0">
                <a:solidFill>
                  <a:srgbClr val="000000"/>
                </a:solidFill>
                <a:effectLst/>
                <a:highlight>
                  <a:srgbClr val="FFFFFF"/>
                </a:highlight>
                <a:latin typeface="Aptos" panose="020B0004020202020204" pitchFamily="34" charset="0"/>
              </a:rPr>
              <a:t>, Francisco Paulo </a:t>
            </a:r>
            <a:r>
              <a:rPr lang="nl-BE" sz="1600" b="0" i="0" dirty="0" err="1">
                <a:solidFill>
                  <a:srgbClr val="000000"/>
                </a:solidFill>
                <a:effectLst/>
                <a:highlight>
                  <a:srgbClr val="FFFFFF"/>
                </a:highlight>
                <a:latin typeface="Aptos" panose="020B0004020202020204" pitchFamily="34" charset="0"/>
              </a:rPr>
              <a:t>Magalhães</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Teichrieb</a:t>
            </a:r>
            <a:r>
              <a:rPr lang="nl-BE" sz="1600" b="0" i="0" dirty="0">
                <a:solidFill>
                  <a:srgbClr val="000000"/>
                </a:solidFill>
                <a:effectLst/>
                <a:highlight>
                  <a:srgbClr val="FFFFFF"/>
                </a:highlight>
                <a:latin typeface="Aptos" panose="020B0004020202020204" pitchFamily="34" charset="0"/>
              </a:rPr>
              <a:t>, Veronica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dos Santos, Michel </a:t>
            </a:r>
            <a:r>
              <a:rPr lang="nl-BE" sz="1600" b="0" i="0" dirty="0" err="1">
                <a:solidFill>
                  <a:srgbClr val="000000"/>
                </a:solidFill>
                <a:effectLst/>
                <a:highlight>
                  <a:srgbClr val="FFFFFF"/>
                </a:highlight>
                <a:latin typeface="Aptos" panose="020B0004020202020204" pitchFamily="34" charset="0"/>
              </a:rPr>
              <a:t>Mozinho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da Cunha Santiago, </a:t>
            </a:r>
            <a:r>
              <a:rPr lang="nl-BE" sz="1600" b="0" i="0" dirty="0" err="1">
                <a:solidFill>
                  <a:srgbClr val="000000"/>
                </a:solidFill>
                <a:effectLst/>
                <a:highlight>
                  <a:srgbClr val="FFFFFF"/>
                </a:highlight>
                <a:latin typeface="Aptos" panose="020B0004020202020204" pitchFamily="34" charset="0"/>
              </a:rPr>
              <a:t>Hemir</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Sgotti</a:t>
            </a:r>
            <a:r>
              <a:rPr lang="nl-BE" sz="1600" b="0" i="0" dirty="0">
                <a:solidFill>
                  <a:srgbClr val="000000"/>
                </a:solidFill>
                <a:effectLst/>
                <a:highlight>
                  <a:srgbClr val="FFFFFF"/>
                </a:highlight>
                <a:latin typeface="Aptos" panose="020B0004020202020204" pitchFamily="34" charset="0"/>
              </a:rPr>
              <a:t>, Virginia </a:t>
            </a:r>
            <a:r>
              <a:rPr lang="nl-BE" sz="1600" b="0" i="0" dirty="0" err="1">
                <a:solidFill>
                  <a:srgbClr val="000000"/>
                </a:solidFill>
                <a:effectLst/>
                <a:highlight>
                  <a:srgbClr val="FFFFFF"/>
                </a:highlight>
                <a:latin typeface="Aptos" panose="020B0004020202020204" pitchFamily="34" charset="0"/>
              </a:rPr>
              <a:t>Adélia</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Cordeiro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Neto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Henrique</a:t>
            </a:r>
            <a:r>
              <a:rPr lang="nl-BE" sz="1600" b="0" i="0" dirty="0">
                <a:solidFill>
                  <a:srgbClr val="000000"/>
                </a:solidFill>
                <a:effectLst/>
                <a:highlight>
                  <a:srgbClr val="FFFFFF"/>
                </a:highlight>
                <a:latin typeface="Aptos" panose="020B0004020202020204" pitchFamily="34" charset="0"/>
              </a:rPr>
              <a:t> Baptista </a:t>
            </a:r>
            <a:r>
              <a:rPr lang="nl-BE" sz="1600" b="0" i="0" dirty="0" err="1">
                <a:solidFill>
                  <a:srgbClr val="000000"/>
                </a:solidFill>
                <a:effectLst/>
                <a:highlight>
                  <a:srgbClr val="FFFFFF"/>
                </a:highlight>
                <a:latin typeface="Aptos" panose="020B0004020202020204" pitchFamily="34" charset="0"/>
              </a:rPr>
              <a:t>Duffles</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Teixeira</a:t>
            </a:r>
            <a:r>
              <a:rPr lang="nl-BE" sz="1600" b="0" i="0" dirty="0">
                <a:solidFill>
                  <a:srgbClr val="000000"/>
                </a:solidFill>
                <a:effectLst/>
                <a:highlight>
                  <a:srgbClr val="FFFFFF"/>
                </a:highlight>
                <a:latin typeface="Aptos" panose="020B0004020202020204" pitchFamily="34" charset="0"/>
              </a:rPr>
              <a:t> Lott},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booktitle</a:t>
            </a:r>
            <a:r>
              <a:rPr lang="nl-BE" sz="1600" b="0" i="0" dirty="0">
                <a:solidFill>
                  <a:srgbClr val="000000"/>
                </a:solidFill>
                <a:effectLst/>
                <a:highlight>
                  <a:srgbClr val="FFFFFF"/>
                </a:highlight>
                <a:latin typeface="Aptos" panose="020B0004020202020204" pitchFamily="34" charset="0"/>
              </a:rPr>
              <a:t>={2021 34th SIBGRAPI Conference on Graphics, </a:t>
            </a:r>
            <a:r>
              <a:rPr lang="nl-BE" sz="1600" b="0" i="0" dirty="0" err="1">
                <a:solidFill>
                  <a:srgbClr val="000000"/>
                </a:solidFill>
                <a:effectLst/>
                <a:highlight>
                  <a:srgbClr val="FFFFFF"/>
                </a:highlight>
                <a:latin typeface="Aptos" panose="020B0004020202020204" pitchFamily="34" charset="0"/>
              </a:rPr>
              <a:t>Patterns</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Images (SIBGRAPI)},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title</a:t>
            </a:r>
            <a:r>
              <a:rPr lang="nl-BE" sz="1600" b="0" i="0" dirty="0">
                <a:solidFill>
                  <a:srgbClr val="000000"/>
                </a:solidFill>
                <a:effectLst/>
                <a:highlight>
                  <a:srgbClr val="FFFFFF"/>
                </a:highlight>
                <a:latin typeface="Aptos" panose="020B0004020202020204" pitchFamily="34" charset="0"/>
              </a:rPr>
              <a:t>={STN PLAD: A Dataset </a:t>
            </a:r>
            <a:r>
              <a:rPr lang="nl-BE" sz="1600" b="0" i="0" dirty="0" err="1">
                <a:solidFill>
                  <a:srgbClr val="000000"/>
                </a:solidFill>
                <a:effectLst/>
                <a:highlight>
                  <a:srgbClr val="FFFFFF"/>
                </a:highlight>
                <a:latin typeface="Aptos" panose="020B0004020202020204" pitchFamily="34" charset="0"/>
              </a:rPr>
              <a:t>for</a:t>
            </a:r>
            <a:r>
              <a:rPr lang="nl-BE" sz="1600" b="0" i="0" dirty="0">
                <a:solidFill>
                  <a:srgbClr val="000000"/>
                </a:solidFill>
                <a:effectLst/>
                <a:highlight>
                  <a:srgbClr val="FFFFFF"/>
                </a:highlight>
                <a:latin typeface="Aptos" panose="020B0004020202020204" pitchFamily="34" charset="0"/>
              </a:rPr>
              <a:t> Multi-</a:t>
            </a:r>
            <a:r>
              <a:rPr lang="nl-BE" sz="1600" b="0" i="0" dirty="0" err="1">
                <a:solidFill>
                  <a:srgbClr val="000000"/>
                </a:solidFill>
                <a:effectLst/>
                <a:highlight>
                  <a:srgbClr val="FFFFFF"/>
                </a:highlight>
                <a:latin typeface="Aptos" panose="020B0004020202020204" pitchFamily="34" charset="0"/>
              </a:rPr>
              <a:t>Size</a:t>
            </a:r>
            <a:r>
              <a:rPr lang="nl-BE" sz="1600" b="0" i="0" dirty="0">
                <a:solidFill>
                  <a:srgbClr val="000000"/>
                </a:solidFill>
                <a:effectLst/>
                <a:highlight>
                  <a:srgbClr val="FFFFFF"/>
                </a:highlight>
                <a:latin typeface="Aptos" panose="020B0004020202020204" pitchFamily="34" charset="0"/>
              </a:rPr>
              <a:t> Power Line Assets </a:t>
            </a:r>
            <a:r>
              <a:rPr lang="nl-BE" sz="1600" b="0" i="0" dirty="0" err="1">
                <a:solidFill>
                  <a:srgbClr val="000000"/>
                </a:solidFill>
                <a:effectLst/>
                <a:highlight>
                  <a:srgbClr val="FFFFFF"/>
                </a:highlight>
                <a:latin typeface="Aptos" panose="020B0004020202020204" pitchFamily="34" charset="0"/>
              </a:rPr>
              <a:t>Detection</a:t>
            </a:r>
            <a:r>
              <a:rPr lang="nl-BE" sz="1600" b="0" i="0" dirty="0">
                <a:solidFill>
                  <a:srgbClr val="000000"/>
                </a:solidFill>
                <a:effectLst/>
                <a:highlight>
                  <a:srgbClr val="FFFFFF"/>
                </a:highlight>
                <a:latin typeface="Aptos" panose="020B0004020202020204" pitchFamily="34" charset="0"/>
              </a:rPr>
              <a:t> in High-</a:t>
            </a:r>
            <a:r>
              <a:rPr lang="nl-BE" sz="1600" b="0" i="0" dirty="0" err="1">
                <a:solidFill>
                  <a:srgbClr val="000000"/>
                </a:solidFill>
                <a:effectLst/>
                <a:highlight>
                  <a:srgbClr val="FFFFFF"/>
                </a:highlight>
                <a:latin typeface="Aptos" panose="020B0004020202020204" pitchFamily="34" charset="0"/>
              </a:rPr>
              <a:t>Resolution</a:t>
            </a:r>
            <a:r>
              <a:rPr lang="nl-BE" sz="1600" b="0" i="0" dirty="0">
                <a:solidFill>
                  <a:srgbClr val="000000"/>
                </a:solidFill>
                <a:effectLst/>
                <a:highlight>
                  <a:srgbClr val="FFFFFF"/>
                </a:highlight>
                <a:latin typeface="Aptos" panose="020B0004020202020204" pitchFamily="34" charset="0"/>
              </a:rPr>
              <a:t> UAV Images},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year</a:t>
            </a:r>
            <a:r>
              <a:rPr lang="nl-BE" sz="1600" b="0" i="0" dirty="0">
                <a:solidFill>
                  <a:srgbClr val="000000"/>
                </a:solidFill>
                <a:effectLst/>
                <a:highlight>
                  <a:srgbClr val="FFFFFF"/>
                </a:highlight>
                <a:latin typeface="Aptos" panose="020B0004020202020204" pitchFamily="34" charset="0"/>
              </a:rPr>
              <a:t>={2021},  </a:t>
            </a:r>
          </a:p>
          <a:p>
            <a:pPr marL="0" marR="0" indent="0" algn="l" rtl="0" fontAlgn="base">
              <a:spcBef>
                <a:spcPts val="0"/>
              </a:spcBef>
              <a:spcAft>
                <a:spcPts val="0"/>
              </a:spcAft>
            </a:pPr>
            <a:r>
              <a:rPr lang="nl-BE" sz="1600" b="0" i="0" dirty="0">
                <a:solidFill>
                  <a:srgbClr val="000000"/>
                </a:solidFill>
                <a:effectLst/>
                <a:highlight>
                  <a:srgbClr val="FFFFFF"/>
                </a:highlight>
                <a:latin typeface="Aptos" panose="020B0004020202020204" pitchFamily="34" charset="0"/>
              </a:rPr>
              <a:t>pages={215-222},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doi</a:t>
            </a:r>
            <a:r>
              <a:rPr lang="nl-BE" sz="1600" b="0" i="0" dirty="0">
                <a:solidFill>
                  <a:srgbClr val="000000"/>
                </a:solidFill>
                <a:effectLst/>
                <a:highlight>
                  <a:srgbClr val="FFFFFF"/>
                </a:highlight>
                <a:latin typeface="Aptos" panose="020B0004020202020204" pitchFamily="34" charset="0"/>
              </a:rPr>
              <a:t>={10.1109/SIBGRAPI54419.2021.00037}</a:t>
            </a:r>
          </a:p>
          <a:p>
            <a:pPr algn="l"/>
            <a:endParaRPr lang="en-US" sz="1400" dirty="0">
              <a:solidFill>
                <a:srgbClr val="0D0D0D"/>
              </a:solidFill>
              <a:latin typeface="Söhne"/>
            </a:endParaRPr>
          </a:p>
        </p:txBody>
      </p:sp>
    </p:spTree>
    <p:extLst>
      <p:ext uri="{BB962C8B-B14F-4D97-AF65-F5344CB8AC3E}">
        <p14:creationId xmlns:p14="http://schemas.microsoft.com/office/powerpoint/2010/main" val="62939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BE" sz="2800" dirty="0">
                <a:solidFill>
                  <a:schemeClr val="bg1"/>
                </a:solidFill>
              </a:rPr>
              <a:t>Business </a:t>
            </a:r>
            <a:r>
              <a:rPr lang="nl-BE" sz="2800" dirty="0" err="1">
                <a:solidFill>
                  <a:schemeClr val="bg1"/>
                </a:solidFill>
              </a:rPr>
              <a:t>understanding</a:t>
            </a:r>
            <a:endParaRPr lang="nl-BE" dirty="0">
              <a:solidFill>
                <a:schemeClr val="bg1"/>
              </a:solidFill>
            </a:endParaRPr>
          </a:p>
        </p:txBody>
      </p:sp>
      <p:sp>
        <p:nvSpPr>
          <p:cNvPr id="7" name="TextBox 6">
            <a:extLst>
              <a:ext uri="{FF2B5EF4-FFF2-40B4-BE49-F238E27FC236}">
                <a16:creationId xmlns:a16="http://schemas.microsoft.com/office/drawing/2014/main" id="{4BF3A40C-529D-0E07-E77B-C62F06635B5F}"/>
              </a:ext>
            </a:extLst>
          </p:cNvPr>
          <p:cNvSpPr txBox="1"/>
          <p:nvPr/>
        </p:nvSpPr>
        <p:spPr>
          <a:xfrm>
            <a:off x="423562" y="1790123"/>
            <a:ext cx="6999921" cy="3785652"/>
          </a:xfrm>
          <a:prstGeom prst="rect">
            <a:avLst/>
          </a:prstGeom>
          <a:noFill/>
        </p:spPr>
        <p:txBody>
          <a:bodyPr wrap="square">
            <a:spAutoFit/>
          </a:bodyPr>
          <a:lstStyle/>
          <a:p>
            <a:pPr algn="l"/>
            <a:r>
              <a:rPr lang="en-US" sz="1600" b="1" i="0" dirty="0">
                <a:solidFill>
                  <a:srgbClr val="0D0D0D"/>
                </a:solidFill>
                <a:effectLst/>
                <a:highlight>
                  <a:srgbClr val="FFFFFF"/>
                </a:highlight>
                <a:latin typeface="Söhne"/>
              </a:rPr>
              <a:t>Objective:</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Develop a computer vision model to detect rust or corrosion on drone-captured images of towers.</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algn="l"/>
            <a:r>
              <a:rPr lang="en-US" sz="1600" b="1" i="0" dirty="0">
                <a:solidFill>
                  <a:srgbClr val="0D0D0D"/>
                </a:solidFill>
                <a:effectLst/>
                <a:highlight>
                  <a:srgbClr val="FFFFFF"/>
                </a:highlight>
                <a:latin typeface="Söhne"/>
              </a:rPr>
              <a:t>Goals:</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Automate the detection of corrosion to improve maintenance efficiency.</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Provide health index for each tower based on the severity of detected rust.</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Enable data-driven decision-making for tower maintenance.</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algn="l"/>
            <a:r>
              <a:rPr lang="en-US" sz="1600" b="1" i="0" dirty="0">
                <a:solidFill>
                  <a:srgbClr val="0D0D0D"/>
                </a:solidFill>
                <a:effectLst/>
                <a:highlight>
                  <a:srgbClr val="FFFFFF"/>
                </a:highlight>
                <a:latin typeface="Söhne"/>
              </a:rPr>
              <a:t>Business Needs:</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Reduce manual inspection time and labor costs associated with tower maintenance.</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Enhance the accuracy and reliability of corrosion detection.</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Minimize maintenance costs by timely identifying towers that need repairs.</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Improve safety by preventing structural failures due to undetected corrosion.</a:t>
            </a:r>
          </a:p>
        </p:txBody>
      </p:sp>
      <p:pic>
        <p:nvPicPr>
          <p:cNvPr id="4" name="Afbeelding 3" descr="Afbeelding met toren, gebouw, hemel, pyloon&#10;&#10;Automatisch gegenereerde beschrijving">
            <a:extLst>
              <a:ext uri="{FF2B5EF4-FFF2-40B4-BE49-F238E27FC236}">
                <a16:creationId xmlns:a16="http://schemas.microsoft.com/office/drawing/2014/main" id="{EA7E10AA-FE7E-F2F2-22ED-83F1480EA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pic>
        <p:nvPicPr>
          <p:cNvPr id="5" name="Afbeelding 4" descr="Afbeelding met tekst, cirkel, kabel, schermopname&#10;&#10;Automatisch gegenereerde beschrijving">
            <a:extLst>
              <a:ext uri="{FF2B5EF4-FFF2-40B4-BE49-F238E27FC236}">
                <a16:creationId xmlns:a16="http://schemas.microsoft.com/office/drawing/2014/main" id="{80C44CD2-1A5F-9A12-3C0D-CC2165255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943" y="1790123"/>
            <a:ext cx="3506569" cy="3513193"/>
          </a:xfrm>
          <a:prstGeom prst="rect">
            <a:avLst/>
          </a:prstGeom>
        </p:spPr>
      </p:pic>
    </p:spTree>
    <p:extLst>
      <p:ext uri="{BB962C8B-B14F-4D97-AF65-F5344CB8AC3E}">
        <p14:creationId xmlns:p14="http://schemas.microsoft.com/office/powerpoint/2010/main" val="10802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NL" dirty="0">
                <a:solidFill>
                  <a:schemeClr val="bg1"/>
                </a:solidFill>
              </a:rPr>
              <a:t>Data Understanding</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6012029"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dirty="0">
                <a:solidFill>
                  <a:srgbClr val="0D0D0D"/>
                </a:solidFill>
                <a:effectLst/>
                <a:highlight>
                  <a:srgbClr val="FFFFFF"/>
                </a:highlight>
                <a:latin typeface="Söhne"/>
              </a:rPr>
              <a:t>Data Collection:</a:t>
            </a:r>
          </a:p>
          <a:p>
            <a:pPr marL="342900" indent="-342900" algn="l">
              <a:buFont typeface="Arial" panose="020B0604020202020204" pitchFamily="34" charset="0"/>
              <a:buChar char="•"/>
            </a:pPr>
            <a:r>
              <a:rPr lang="en-US" sz="1600" b="1" i="0" dirty="0">
                <a:solidFill>
                  <a:srgbClr val="0D0D0D"/>
                </a:solidFill>
                <a:effectLst/>
                <a:highlight>
                  <a:srgbClr val="FFFFFF"/>
                </a:highlight>
                <a:latin typeface="Söhne"/>
              </a:rPr>
              <a:t>Source</a:t>
            </a:r>
            <a:r>
              <a:rPr lang="en-US" sz="1600" b="0" i="0" dirty="0">
                <a:solidFill>
                  <a:srgbClr val="0D0D0D"/>
                </a:solidFill>
                <a:effectLst/>
                <a:highlight>
                  <a:srgbClr val="FFFFFF"/>
                </a:highlight>
                <a:latin typeface="Söhne"/>
              </a:rPr>
              <a:t>: High-resolution images captured by drones of various towers.</a:t>
            </a:r>
          </a:p>
          <a:p>
            <a:pPr algn="l"/>
            <a:endParaRPr lang="en-US" sz="16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b="1" i="0" dirty="0">
                <a:solidFill>
                  <a:srgbClr val="0D0D0D"/>
                </a:solidFill>
                <a:effectLst/>
                <a:highlight>
                  <a:srgbClr val="FFFFFF"/>
                </a:highlight>
                <a:latin typeface="Söhne"/>
              </a:rPr>
              <a:t>Types of Data</a:t>
            </a:r>
            <a:r>
              <a:rPr lang="en-US" sz="1600" b="0" i="0" dirty="0">
                <a:solidFill>
                  <a:srgbClr val="0D0D0D"/>
                </a:solidFill>
                <a:effectLst/>
                <a:highlight>
                  <a:srgbClr val="FFFFFF"/>
                </a:highlight>
                <a:latin typeface="Söhne"/>
              </a:rPr>
              <a:t>:</a:t>
            </a:r>
          </a:p>
          <a:p>
            <a:pPr marL="742950" lvl="1" indent="-285750"/>
            <a:r>
              <a:rPr lang="en-US" sz="1600" b="1" i="0" dirty="0">
                <a:solidFill>
                  <a:srgbClr val="0D0D0D"/>
                </a:solidFill>
                <a:effectLst/>
                <a:highlight>
                  <a:srgbClr val="FFFFFF"/>
                </a:highlight>
                <a:latin typeface="Söhne"/>
              </a:rPr>
              <a:t>Image Data</a:t>
            </a:r>
            <a:r>
              <a:rPr lang="en-US" sz="1600" b="0" i="0" dirty="0">
                <a:solidFill>
                  <a:srgbClr val="0D0D0D"/>
                </a:solidFill>
                <a:effectLst/>
                <a:highlight>
                  <a:srgbClr val="FFFFFF"/>
                </a:highlight>
                <a:latin typeface="Söhne"/>
              </a:rPr>
              <a:t>: Photos of towers showing varying levels of corrosion.</a:t>
            </a:r>
          </a:p>
          <a:p>
            <a:pPr marL="742950" lvl="1" indent="-285750"/>
            <a:r>
              <a:rPr lang="en-US" sz="1600" b="1" i="0" dirty="0">
                <a:solidFill>
                  <a:srgbClr val="0D0D0D"/>
                </a:solidFill>
                <a:effectLst/>
                <a:highlight>
                  <a:srgbClr val="FFFFFF"/>
                </a:highlight>
                <a:latin typeface="Söhne"/>
              </a:rPr>
              <a:t>Metadata</a:t>
            </a:r>
            <a:r>
              <a:rPr lang="en-US" sz="1600" b="0" i="0" dirty="0">
                <a:solidFill>
                  <a:srgbClr val="0D0D0D"/>
                </a:solidFill>
                <a:effectLst/>
                <a:highlight>
                  <a:srgbClr val="FFFFFF"/>
                </a:highlight>
                <a:latin typeface="Söhne"/>
              </a:rPr>
              <a:t>: Information about the images such as location, bounding boxes and labels.</a:t>
            </a:r>
          </a:p>
          <a:p>
            <a:pPr marL="457200" lvl="1" indent="0">
              <a:buNone/>
            </a:pPr>
            <a:endParaRPr lang="en-US" sz="16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b="1" i="0" dirty="0">
                <a:solidFill>
                  <a:srgbClr val="0D0D0D"/>
                </a:solidFill>
                <a:effectLst/>
                <a:highlight>
                  <a:srgbClr val="FFFFFF"/>
                </a:highlight>
                <a:latin typeface="Söhne"/>
              </a:rPr>
              <a:t>Volume</a:t>
            </a:r>
            <a:r>
              <a:rPr lang="en-US" sz="1600" b="0" i="0" dirty="0">
                <a:solidFill>
                  <a:srgbClr val="0D0D0D"/>
                </a:solidFill>
                <a:effectLst/>
                <a:highlight>
                  <a:srgbClr val="FFFFFF"/>
                </a:highlight>
                <a:latin typeface="Söhne"/>
              </a:rPr>
              <a:t>: Large dataset comprising thousands of images collected from multiple inspections over time.</a:t>
            </a:r>
          </a:p>
          <a:p>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pic>
        <p:nvPicPr>
          <p:cNvPr id="9" name="Afbeelding 8">
            <a:extLst>
              <a:ext uri="{FF2B5EF4-FFF2-40B4-BE49-F238E27FC236}">
                <a16:creationId xmlns:a16="http://schemas.microsoft.com/office/drawing/2014/main" id="{3D4E5CD3-A60F-73C5-75C1-83956ABAE638}"/>
              </a:ext>
            </a:extLst>
          </p:cNvPr>
          <p:cNvPicPr>
            <a:picLocks noChangeAspect="1"/>
          </p:cNvPicPr>
          <p:nvPr/>
        </p:nvPicPr>
        <p:blipFill>
          <a:blip r:embed="rId4"/>
          <a:stretch>
            <a:fillRect/>
          </a:stretch>
        </p:blipFill>
        <p:spPr>
          <a:xfrm>
            <a:off x="6197570" y="4397542"/>
            <a:ext cx="2916563" cy="2426168"/>
          </a:xfrm>
          <a:prstGeom prst="rect">
            <a:avLst/>
          </a:prstGeom>
        </p:spPr>
      </p:pic>
    </p:spTree>
    <p:extLst>
      <p:ext uri="{BB962C8B-B14F-4D97-AF65-F5344CB8AC3E}">
        <p14:creationId xmlns:p14="http://schemas.microsoft.com/office/powerpoint/2010/main" val="328839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BE" sz="2800" dirty="0">
                <a:solidFill>
                  <a:schemeClr val="bg1"/>
                </a:solidFill>
              </a:rPr>
              <a:t>Data </a:t>
            </a:r>
            <a:r>
              <a:rPr lang="nl-BE" sz="2800" dirty="0" err="1">
                <a:solidFill>
                  <a:schemeClr val="bg1"/>
                </a:solidFill>
              </a:rPr>
              <a:t>Preparation</a:t>
            </a:r>
            <a:endParaRPr lang="nl-BE" dirty="0">
              <a:solidFill>
                <a:schemeClr val="bg1"/>
              </a:solidFill>
            </a:endParaRPr>
          </a:p>
        </p:txBody>
      </p:sp>
      <p:sp>
        <p:nvSpPr>
          <p:cNvPr id="7" name="TextBox 6">
            <a:extLst>
              <a:ext uri="{FF2B5EF4-FFF2-40B4-BE49-F238E27FC236}">
                <a16:creationId xmlns:a16="http://schemas.microsoft.com/office/drawing/2014/main" id="{4BF3A40C-529D-0E07-E77B-C62F06635B5F}"/>
              </a:ext>
            </a:extLst>
          </p:cNvPr>
          <p:cNvSpPr txBox="1"/>
          <p:nvPr/>
        </p:nvSpPr>
        <p:spPr>
          <a:xfrm>
            <a:off x="376331" y="1519413"/>
            <a:ext cx="5284527" cy="4770537"/>
          </a:xfrm>
          <a:prstGeom prst="rect">
            <a:avLst/>
          </a:prstGeom>
          <a:noFill/>
        </p:spPr>
        <p:txBody>
          <a:bodyPr wrap="square">
            <a:spAutoFit/>
          </a:bodyPr>
          <a:lstStyle/>
          <a:p>
            <a:pPr algn="l"/>
            <a:r>
              <a:rPr lang="en-US" sz="1600" b="1" i="0" dirty="0">
                <a:solidFill>
                  <a:srgbClr val="0D0D0D"/>
                </a:solidFill>
                <a:effectLst/>
                <a:highlight>
                  <a:srgbClr val="FFFFFF"/>
                </a:highlight>
                <a:latin typeface="Söhne"/>
              </a:rPr>
              <a:t>Data Labeling on patches of 512x 512:</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Initial Annotations</a:t>
            </a:r>
            <a:r>
              <a:rPr lang="en-US" sz="1600" b="0" i="0" dirty="0">
                <a:solidFill>
                  <a:srgbClr val="0D0D0D"/>
                </a:solidFill>
                <a:effectLst/>
                <a:highlight>
                  <a:srgbClr val="FFFFFF"/>
                </a:highlight>
                <a:latin typeface="Söhne"/>
              </a:rPr>
              <a:t>: The images were initially annotated by an AI program from an external company. These annotations were found to be imprecise and not completely correct.</a:t>
            </a:r>
          </a:p>
          <a:p>
            <a:pPr marL="285750" indent="-285750" algn="l">
              <a:buFont typeface="Arial" panose="020B0604020202020204" pitchFamily="34" charset="0"/>
              <a:buChar char="•"/>
            </a:pPr>
            <a:endParaRPr lang="en-US" sz="1600" dirty="0">
              <a:solidFill>
                <a:srgbClr val="0D0D0D"/>
              </a:solidFill>
              <a:highlight>
                <a:srgbClr val="FFFFFF"/>
              </a:highlight>
              <a:latin typeface="Söhne"/>
            </a:endParaRPr>
          </a:p>
          <a:p>
            <a:pPr marL="285750" indent="-285750" algn="l">
              <a:buFont typeface="Arial" panose="020B0604020202020204" pitchFamily="34" charset="0"/>
              <a:buChar char="•"/>
            </a:pP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endParaRPr lang="en-US" sz="1600" dirty="0">
              <a:solidFill>
                <a:srgbClr val="0D0D0D"/>
              </a:solidFill>
              <a:highlight>
                <a:srgbClr val="FFFFFF"/>
              </a:highlight>
              <a:latin typeface="Söhne"/>
            </a:endParaRPr>
          </a:p>
          <a:p>
            <a:pPr algn="l"/>
            <a:endParaRPr lang="en-US" sz="1600" b="0" i="0" dirty="0">
              <a:solidFill>
                <a:srgbClr val="0D0D0D"/>
              </a:solidFill>
              <a:effectLst/>
              <a:highlight>
                <a:srgbClr val="FFFFFF"/>
              </a:highlight>
              <a:latin typeface="Söhne"/>
            </a:endParaRPr>
          </a:p>
          <a:p>
            <a:pPr algn="l"/>
            <a:endParaRPr lang="en-US" sz="1600" dirty="0">
              <a:solidFill>
                <a:srgbClr val="0D0D0D"/>
              </a:solidFill>
              <a:highlight>
                <a:srgbClr val="FFFFFF"/>
              </a:highlight>
              <a:latin typeface="Söhne"/>
            </a:endParaRPr>
          </a:p>
          <a:p>
            <a:pPr algn="l"/>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Manual Corrections</a:t>
            </a:r>
            <a:r>
              <a:rPr lang="en-US" sz="1600" b="0" i="0" dirty="0">
                <a:solidFill>
                  <a:srgbClr val="0D0D0D"/>
                </a:solidFill>
                <a:effectLst/>
                <a:highlight>
                  <a:srgbClr val="FFFFFF"/>
                </a:highlight>
                <a:latin typeface="Söhne"/>
              </a:rPr>
              <a:t>: An asset manager from Elia was asked to manually correct the labels. However, this effort was still not sufficient to meet the required precision.</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Final Labeling Process</a:t>
            </a:r>
            <a:r>
              <a:rPr lang="en-US" sz="1600" b="0" i="0" dirty="0">
                <a:solidFill>
                  <a:srgbClr val="0D0D0D"/>
                </a:solidFill>
                <a:effectLst/>
                <a:highlight>
                  <a:srgbClr val="FFFFFF"/>
                </a:highlight>
                <a:latin typeface="Söhne"/>
              </a:rPr>
              <a:t>: Our team decided to label the annotations ourselves using Label Studio to ensure accuracy and consistency.</a:t>
            </a:r>
          </a:p>
        </p:txBody>
      </p:sp>
      <p:pic>
        <p:nvPicPr>
          <p:cNvPr id="4" name="Afbeelding 3" descr="Afbeelding met toren, gebouw, hemel, pyloon&#10;&#10;Automatisch gegenereerde beschrijving">
            <a:extLst>
              <a:ext uri="{FF2B5EF4-FFF2-40B4-BE49-F238E27FC236}">
                <a16:creationId xmlns:a16="http://schemas.microsoft.com/office/drawing/2014/main" id="{EA7E10AA-FE7E-F2F2-22ED-83F1480EA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pic>
        <p:nvPicPr>
          <p:cNvPr id="5" name="Afbeelding 4">
            <a:extLst>
              <a:ext uri="{FF2B5EF4-FFF2-40B4-BE49-F238E27FC236}">
                <a16:creationId xmlns:a16="http://schemas.microsoft.com/office/drawing/2014/main" id="{87167167-1514-45AC-507F-C4B221404F6A}"/>
              </a:ext>
            </a:extLst>
          </p:cNvPr>
          <p:cNvPicPr>
            <a:picLocks noChangeAspect="1"/>
          </p:cNvPicPr>
          <p:nvPr/>
        </p:nvPicPr>
        <p:blipFill>
          <a:blip r:embed="rId4"/>
          <a:stretch>
            <a:fillRect/>
          </a:stretch>
        </p:blipFill>
        <p:spPr>
          <a:xfrm>
            <a:off x="739943" y="2881562"/>
            <a:ext cx="1749840" cy="1450817"/>
          </a:xfrm>
          <a:prstGeom prst="rect">
            <a:avLst/>
          </a:prstGeom>
        </p:spPr>
      </p:pic>
      <p:pic>
        <p:nvPicPr>
          <p:cNvPr id="8" name="Afbeelding 7">
            <a:extLst>
              <a:ext uri="{FF2B5EF4-FFF2-40B4-BE49-F238E27FC236}">
                <a16:creationId xmlns:a16="http://schemas.microsoft.com/office/drawing/2014/main" id="{AA134A1C-4C84-DA7C-5C2A-F30ADBB49929}"/>
              </a:ext>
            </a:extLst>
          </p:cNvPr>
          <p:cNvPicPr>
            <a:picLocks noChangeAspect="1"/>
          </p:cNvPicPr>
          <p:nvPr/>
        </p:nvPicPr>
        <p:blipFill>
          <a:blip r:embed="rId5"/>
          <a:stretch>
            <a:fillRect/>
          </a:stretch>
        </p:blipFill>
        <p:spPr>
          <a:xfrm>
            <a:off x="2582175" y="2881561"/>
            <a:ext cx="1608136" cy="1450818"/>
          </a:xfrm>
          <a:prstGeom prst="rect">
            <a:avLst/>
          </a:prstGeom>
        </p:spPr>
      </p:pic>
      <p:pic>
        <p:nvPicPr>
          <p:cNvPr id="10" name="Afbeelding 9">
            <a:extLst>
              <a:ext uri="{FF2B5EF4-FFF2-40B4-BE49-F238E27FC236}">
                <a16:creationId xmlns:a16="http://schemas.microsoft.com/office/drawing/2014/main" id="{AB9C9AE8-27AC-18D0-52AC-51BBBFC4762E}"/>
              </a:ext>
            </a:extLst>
          </p:cNvPr>
          <p:cNvPicPr>
            <a:picLocks noChangeAspect="1"/>
          </p:cNvPicPr>
          <p:nvPr/>
        </p:nvPicPr>
        <p:blipFill>
          <a:blip r:embed="rId6"/>
          <a:stretch>
            <a:fillRect/>
          </a:stretch>
        </p:blipFill>
        <p:spPr>
          <a:xfrm>
            <a:off x="4282703" y="2881559"/>
            <a:ext cx="1541495" cy="1450819"/>
          </a:xfrm>
          <a:prstGeom prst="rect">
            <a:avLst/>
          </a:prstGeom>
        </p:spPr>
      </p:pic>
      <p:sp>
        <p:nvSpPr>
          <p:cNvPr id="3" name="Rechthoek 2">
            <a:extLst>
              <a:ext uri="{FF2B5EF4-FFF2-40B4-BE49-F238E27FC236}">
                <a16:creationId xmlns:a16="http://schemas.microsoft.com/office/drawing/2014/main" id="{92FB7610-8C85-EC72-3E93-205B418AA37F}"/>
              </a:ext>
            </a:extLst>
          </p:cNvPr>
          <p:cNvSpPr/>
          <p:nvPr/>
        </p:nvSpPr>
        <p:spPr>
          <a:xfrm>
            <a:off x="4613393" y="3429000"/>
            <a:ext cx="927149" cy="228600"/>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
        <p:nvSpPr>
          <p:cNvPr id="6" name="Rechthoek 5">
            <a:extLst>
              <a:ext uri="{FF2B5EF4-FFF2-40B4-BE49-F238E27FC236}">
                <a16:creationId xmlns:a16="http://schemas.microsoft.com/office/drawing/2014/main" id="{04214720-3E3C-EA42-56CD-A928AB04AFB0}"/>
              </a:ext>
            </a:extLst>
          </p:cNvPr>
          <p:cNvSpPr/>
          <p:nvPr/>
        </p:nvSpPr>
        <p:spPr>
          <a:xfrm>
            <a:off x="3404292" y="3128210"/>
            <a:ext cx="193152" cy="1088857"/>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
        <p:nvSpPr>
          <p:cNvPr id="9" name="Rechthoek 8">
            <a:extLst>
              <a:ext uri="{FF2B5EF4-FFF2-40B4-BE49-F238E27FC236}">
                <a16:creationId xmlns:a16="http://schemas.microsoft.com/office/drawing/2014/main" id="{99FB449C-3A54-88CF-BE79-44A2D4BEA78C}"/>
              </a:ext>
            </a:extLst>
          </p:cNvPr>
          <p:cNvSpPr/>
          <p:nvPr/>
        </p:nvSpPr>
        <p:spPr>
          <a:xfrm>
            <a:off x="1410024" y="3200400"/>
            <a:ext cx="280413" cy="505326"/>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
        <p:nvSpPr>
          <p:cNvPr id="11" name="Rechthoek 10">
            <a:extLst>
              <a:ext uri="{FF2B5EF4-FFF2-40B4-BE49-F238E27FC236}">
                <a16:creationId xmlns:a16="http://schemas.microsoft.com/office/drawing/2014/main" id="{BBD52320-E2A0-23B2-60D0-4703B6EAFDB4}"/>
              </a:ext>
            </a:extLst>
          </p:cNvPr>
          <p:cNvSpPr/>
          <p:nvPr/>
        </p:nvSpPr>
        <p:spPr>
          <a:xfrm>
            <a:off x="1198840" y="3855991"/>
            <a:ext cx="280413" cy="338153"/>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Tree>
    <p:extLst>
      <p:ext uri="{BB962C8B-B14F-4D97-AF65-F5344CB8AC3E}">
        <p14:creationId xmlns:p14="http://schemas.microsoft.com/office/powerpoint/2010/main" val="424331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a:solidFill>
                  <a:schemeClr val="bg1"/>
                </a:solidFill>
              </a:rPr>
              <a:t>Data </a:t>
            </a:r>
            <a:r>
              <a:rPr lang="nl-BE" dirty="0" err="1">
                <a:solidFill>
                  <a:schemeClr val="bg1"/>
                </a:solidFill>
              </a:rPr>
              <a:t>Preparation</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385452" y="6004702"/>
            <a:ext cx="7071744" cy="624698"/>
          </a:xfrm>
          <a:prstGeom prst="rect">
            <a:avLst/>
          </a:prstGeom>
        </p:spPr>
        <p:txBody>
          <a:bodyPr>
            <a:normAutofit fontScale="25000" lnSpcReduction="20000"/>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400" b="1" dirty="0">
                <a:solidFill>
                  <a:srgbClr val="0D0D0D"/>
                </a:solidFill>
                <a:highlight>
                  <a:srgbClr val="FFFFFF"/>
                </a:highlight>
                <a:latin typeface="Söhne"/>
              </a:rPr>
              <a:t>Demo: </a:t>
            </a:r>
            <a:r>
              <a:rPr lang="en-US" sz="6400" b="1" dirty="0">
                <a:solidFill>
                  <a:srgbClr val="0D0D0D"/>
                </a:solidFill>
                <a:highlight>
                  <a:srgbClr val="FFFFFF"/>
                </a:highlight>
                <a:latin typeface="Söhne"/>
                <a:hlinkClick r:id="rId3"/>
              </a:rPr>
              <a:t>Label studio</a:t>
            </a:r>
            <a:br>
              <a:rPr lang="en-US" sz="6400" b="1" dirty="0">
                <a:solidFill>
                  <a:srgbClr val="0D0D0D"/>
                </a:solidFill>
                <a:highlight>
                  <a:srgbClr val="FFFFFF"/>
                </a:highlight>
                <a:latin typeface="Söhne"/>
              </a:rPr>
            </a:br>
            <a:r>
              <a:rPr lang="nl-BE" sz="6400" i="0" dirty="0">
                <a:solidFill>
                  <a:srgbClr val="12110D"/>
                </a:solidFill>
                <a:effectLst/>
                <a:highlight>
                  <a:srgbClr val="FDFDFC"/>
                </a:highlight>
                <a:latin typeface="var(--font-family-primary)"/>
              </a:rPr>
              <a:t>Open Source Data </a:t>
            </a:r>
            <a:r>
              <a:rPr lang="nl-BE" sz="6400" i="0" dirty="0" err="1">
                <a:solidFill>
                  <a:srgbClr val="12110D"/>
                </a:solidFill>
                <a:effectLst/>
                <a:highlight>
                  <a:srgbClr val="FDFDFC"/>
                </a:highlight>
                <a:latin typeface="var(--font-family-primary)"/>
              </a:rPr>
              <a:t>Labeling</a:t>
            </a:r>
            <a:r>
              <a:rPr lang="nl-BE" sz="6400" i="0" dirty="0">
                <a:solidFill>
                  <a:srgbClr val="12110D"/>
                </a:solidFill>
                <a:effectLst/>
                <a:highlight>
                  <a:srgbClr val="FDFDFC"/>
                </a:highlight>
                <a:latin typeface="var(--font-family-primary)"/>
              </a:rPr>
              <a:t> Platform</a:t>
            </a:r>
          </a:p>
          <a:p>
            <a:pPr algn="l"/>
            <a:endParaRPr lang="en-US" sz="1600" b="0" i="0" dirty="0">
              <a:solidFill>
                <a:srgbClr val="0D0D0D"/>
              </a:solidFill>
              <a:effectLst/>
              <a:highlight>
                <a:srgbClr val="FFFFFF"/>
              </a:highlight>
              <a:latin typeface="Söhne"/>
            </a:endParaRPr>
          </a:p>
        </p:txBody>
      </p:sp>
      <p:pic>
        <p:nvPicPr>
          <p:cNvPr id="4" name="Afbeelding 3" descr="Afbeelding met toren, gebouw, pyloon, hemel&#10;&#10;Automatisch gegenereerde beschrijving">
            <a:extLst>
              <a:ext uri="{FF2B5EF4-FFF2-40B4-BE49-F238E27FC236}">
                <a16:creationId xmlns:a16="http://schemas.microsoft.com/office/drawing/2014/main" id="{DCE0C26C-098D-D150-233B-655484EE1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pic>
        <p:nvPicPr>
          <p:cNvPr id="7" name="Afbeelding 6">
            <a:extLst>
              <a:ext uri="{FF2B5EF4-FFF2-40B4-BE49-F238E27FC236}">
                <a16:creationId xmlns:a16="http://schemas.microsoft.com/office/drawing/2014/main" id="{601692BC-F6A3-439C-7462-78B28666DC16}"/>
              </a:ext>
            </a:extLst>
          </p:cNvPr>
          <p:cNvPicPr>
            <a:picLocks noChangeAspect="1"/>
          </p:cNvPicPr>
          <p:nvPr/>
        </p:nvPicPr>
        <p:blipFill>
          <a:blip r:embed="rId5"/>
          <a:stretch>
            <a:fillRect/>
          </a:stretch>
        </p:blipFill>
        <p:spPr>
          <a:xfrm>
            <a:off x="5276192" y="2079532"/>
            <a:ext cx="2024850" cy="3844941"/>
          </a:xfrm>
          <a:prstGeom prst="rect">
            <a:avLst/>
          </a:prstGeom>
        </p:spPr>
      </p:pic>
      <p:pic>
        <p:nvPicPr>
          <p:cNvPr id="11" name="Afbeelding 10" descr="Afbeelding met staal, ijzer, buitenshuis, brug&#10;&#10;Automatisch gegenereerde beschrijving">
            <a:extLst>
              <a:ext uri="{FF2B5EF4-FFF2-40B4-BE49-F238E27FC236}">
                <a16:creationId xmlns:a16="http://schemas.microsoft.com/office/drawing/2014/main" id="{84158873-FB09-E753-E150-94C870988D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01" y="2064384"/>
            <a:ext cx="2719267" cy="2735517"/>
          </a:xfrm>
          <a:prstGeom prst="rect">
            <a:avLst/>
          </a:prstGeom>
        </p:spPr>
      </p:pic>
      <p:sp>
        <p:nvSpPr>
          <p:cNvPr id="12" name="Tekstvak 11">
            <a:extLst>
              <a:ext uri="{FF2B5EF4-FFF2-40B4-BE49-F238E27FC236}">
                <a16:creationId xmlns:a16="http://schemas.microsoft.com/office/drawing/2014/main" id="{C7321B72-6ABD-0CD5-14F1-081900946F4B}"/>
              </a:ext>
            </a:extLst>
          </p:cNvPr>
          <p:cNvSpPr txBox="1"/>
          <p:nvPr/>
        </p:nvSpPr>
        <p:spPr>
          <a:xfrm>
            <a:off x="436488" y="1559900"/>
            <a:ext cx="2513958" cy="338554"/>
          </a:xfrm>
          <a:prstGeom prst="rect">
            <a:avLst/>
          </a:prstGeom>
          <a:noFill/>
        </p:spPr>
        <p:txBody>
          <a:bodyPr wrap="none" rtlCol="0">
            <a:spAutoFit/>
          </a:bodyPr>
          <a:lstStyle/>
          <a:p>
            <a:pPr>
              <a:spcAft>
                <a:spcPts val="600"/>
              </a:spcAft>
            </a:pPr>
            <a:r>
              <a:rPr lang="en-US" sz="1600" b="1" dirty="0">
                <a:solidFill>
                  <a:srgbClr val="0D0D0D"/>
                </a:solidFill>
                <a:highlight>
                  <a:srgbClr val="FFFFFF"/>
                </a:highlight>
                <a:latin typeface="Söhne"/>
              </a:rPr>
              <a:t>Labeling by Asset Manager</a:t>
            </a:r>
          </a:p>
        </p:txBody>
      </p:sp>
      <p:pic>
        <p:nvPicPr>
          <p:cNvPr id="14" name="Afbeelding 13" descr="Afbeelding met gereedschap, rood&#10;&#10;Automatisch gegenereerde beschrijving">
            <a:extLst>
              <a:ext uri="{FF2B5EF4-FFF2-40B4-BE49-F238E27FC236}">
                <a16:creationId xmlns:a16="http://schemas.microsoft.com/office/drawing/2014/main" id="{0D42106B-87CC-6FFB-51C6-67DE889A8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6050" y="3269185"/>
            <a:ext cx="2579845" cy="2569587"/>
          </a:xfrm>
          <a:prstGeom prst="rect">
            <a:avLst/>
          </a:prstGeom>
        </p:spPr>
      </p:pic>
      <p:sp>
        <p:nvSpPr>
          <p:cNvPr id="15" name="Tekstvak 14">
            <a:extLst>
              <a:ext uri="{FF2B5EF4-FFF2-40B4-BE49-F238E27FC236}">
                <a16:creationId xmlns:a16="http://schemas.microsoft.com/office/drawing/2014/main" id="{33814DFC-6198-F3DA-08B6-6B1AC30A810A}"/>
              </a:ext>
            </a:extLst>
          </p:cNvPr>
          <p:cNvSpPr txBox="1"/>
          <p:nvPr/>
        </p:nvSpPr>
        <p:spPr>
          <a:xfrm>
            <a:off x="5242208" y="1604791"/>
            <a:ext cx="2092817" cy="338554"/>
          </a:xfrm>
          <a:prstGeom prst="rect">
            <a:avLst/>
          </a:prstGeom>
          <a:noFill/>
        </p:spPr>
        <p:txBody>
          <a:bodyPr wrap="none" rtlCol="0">
            <a:spAutoFit/>
          </a:bodyPr>
          <a:lstStyle/>
          <a:p>
            <a:pPr>
              <a:spcAft>
                <a:spcPts val="600"/>
              </a:spcAft>
            </a:pPr>
            <a:r>
              <a:rPr lang="en-US" sz="1600" b="1" dirty="0">
                <a:solidFill>
                  <a:srgbClr val="0D0D0D"/>
                </a:solidFill>
                <a:highlight>
                  <a:srgbClr val="FFFFFF"/>
                </a:highlight>
                <a:latin typeface="Söhne"/>
              </a:rPr>
              <a:t>Labeling</a:t>
            </a:r>
            <a:r>
              <a:rPr lang="nl-BE" sz="1600" b="1" dirty="0">
                <a:solidFill>
                  <a:srgbClr val="0D0D0D"/>
                </a:solidFill>
                <a:highlight>
                  <a:srgbClr val="FFFFFF"/>
                </a:highlight>
                <a:latin typeface="Söhne"/>
              </a:rPr>
              <a:t> Project Team</a:t>
            </a:r>
          </a:p>
        </p:txBody>
      </p:sp>
    </p:spTree>
    <p:extLst>
      <p:ext uri="{BB962C8B-B14F-4D97-AF65-F5344CB8AC3E}">
        <p14:creationId xmlns:p14="http://schemas.microsoft.com/office/powerpoint/2010/main" val="75744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DEAE-25A3-E02D-0F51-D23973300490}"/>
              </a:ext>
            </a:extLst>
          </p:cNvPr>
          <p:cNvSpPr>
            <a:spLocks noGrp="1"/>
          </p:cNvSpPr>
          <p:nvPr>
            <p:ph type="title"/>
          </p:nvPr>
        </p:nvSpPr>
        <p:spPr>
          <a:xfrm>
            <a:off x="404813" y="388188"/>
            <a:ext cx="4323035" cy="652296"/>
          </a:xfrm>
        </p:spPr>
        <p:txBody>
          <a:bodyPr/>
          <a:lstStyle/>
          <a:p>
            <a:r>
              <a:rPr lang="en-BE" dirty="0"/>
              <a:t>Agenda</a:t>
            </a:r>
            <a:endParaRPr lang="nl-BE" dirty="0"/>
          </a:p>
        </p:txBody>
      </p:sp>
      <p:sp>
        <p:nvSpPr>
          <p:cNvPr id="4" name="Text Placeholder 3">
            <a:extLst>
              <a:ext uri="{FF2B5EF4-FFF2-40B4-BE49-F238E27FC236}">
                <a16:creationId xmlns:a16="http://schemas.microsoft.com/office/drawing/2014/main" id="{B4686EEC-423D-3D24-5D7A-79CF5CC7E8C3}"/>
              </a:ext>
            </a:extLst>
          </p:cNvPr>
          <p:cNvSpPr>
            <a:spLocks noGrp="1"/>
          </p:cNvSpPr>
          <p:nvPr>
            <p:ph type="body" sz="quarter" idx="29"/>
          </p:nvPr>
        </p:nvSpPr>
        <p:spPr>
          <a:xfrm>
            <a:off x="598929" y="1376357"/>
            <a:ext cx="3515639" cy="412363"/>
          </a:xfrm>
        </p:spPr>
        <p:txBody>
          <a:bodyPr/>
          <a:lstStyle/>
          <a:p>
            <a:r>
              <a:rPr lang="nl-BE" sz="2400" dirty="0">
                <a:solidFill>
                  <a:schemeClr val="bg1"/>
                </a:solidFill>
              </a:rPr>
              <a:t>Business Understanding</a:t>
            </a:r>
          </a:p>
        </p:txBody>
      </p:sp>
      <p:sp>
        <p:nvSpPr>
          <p:cNvPr id="7" name="Text Placeholder 6">
            <a:extLst>
              <a:ext uri="{FF2B5EF4-FFF2-40B4-BE49-F238E27FC236}">
                <a16:creationId xmlns:a16="http://schemas.microsoft.com/office/drawing/2014/main" id="{47DA4C09-D81D-C18B-1A6B-EB2B5E4566A7}"/>
              </a:ext>
            </a:extLst>
          </p:cNvPr>
          <p:cNvSpPr>
            <a:spLocks noGrp="1"/>
          </p:cNvSpPr>
          <p:nvPr>
            <p:ph type="body" sz="quarter" idx="33"/>
          </p:nvPr>
        </p:nvSpPr>
        <p:spPr>
          <a:xfrm>
            <a:off x="598930" y="2956794"/>
            <a:ext cx="3521406" cy="412363"/>
          </a:xfrm>
        </p:spPr>
        <p:txBody>
          <a:bodyPr/>
          <a:lstStyle/>
          <a:p>
            <a:r>
              <a:rPr lang="nl-NL" sz="2400" dirty="0">
                <a:solidFill>
                  <a:schemeClr val="bg1"/>
                </a:solidFill>
              </a:rPr>
              <a:t>M</a:t>
            </a:r>
            <a:r>
              <a:rPr lang="nl-BE" sz="2400" dirty="0" err="1">
                <a:solidFill>
                  <a:schemeClr val="bg1"/>
                </a:solidFill>
              </a:rPr>
              <a:t>odeling</a:t>
            </a:r>
            <a:endParaRPr lang="nl-BE" sz="2400" dirty="0">
              <a:solidFill>
                <a:schemeClr val="bg1"/>
              </a:solidFill>
            </a:endParaRPr>
          </a:p>
        </p:txBody>
      </p:sp>
      <p:sp>
        <p:nvSpPr>
          <p:cNvPr id="10" name="Text Placeholder 9">
            <a:extLst>
              <a:ext uri="{FF2B5EF4-FFF2-40B4-BE49-F238E27FC236}">
                <a16:creationId xmlns:a16="http://schemas.microsoft.com/office/drawing/2014/main" id="{B75D0B30-4215-F148-10E9-AEC5324FD367}"/>
              </a:ext>
            </a:extLst>
          </p:cNvPr>
          <p:cNvSpPr>
            <a:spLocks noGrp="1"/>
          </p:cNvSpPr>
          <p:nvPr>
            <p:ph type="body" sz="quarter" idx="31"/>
          </p:nvPr>
        </p:nvSpPr>
        <p:spPr>
          <a:xfrm>
            <a:off x="598930" y="3464681"/>
            <a:ext cx="3521406" cy="412363"/>
          </a:xfrm>
        </p:spPr>
        <p:txBody>
          <a:bodyPr/>
          <a:lstStyle/>
          <a:p>
            <a:r>
              <a:rPr lang="nl-BE" sz="2400" dirty="0" err="1">
                <a:solidFill>
                  <a:schemeClr val="bg1"/>
                </a:solidFill>
              </a:rPr>
              <a:t>Results</a:t>
            </a:r>
            <a:r>
              <a:rPr lang="nl-BE" sz="2400" dirty="0">
                <a:solidFill>
                  <a:schemeClr val="bg1"/>
                </a:solidFill>
              </a:rPr>
              <a:t> &amp; Evaluation</a:t>
            </a:r>
          </a:p>
        </p:txBody>
      </p:sp>
      <p:sp>
        <p:nvSpPr>
          <p:cNvPr id="22" name="Text Placeholder 3">
            <a:extLst>
              <a:ext uri="{FF2B5EF4-FFF2-40B4-BE49-F238E27FC236}">
                <a16:creationId xmlns:a16="http://schemas.microsoft.com/office/drawing/2014/main" id="{EBC83B36-2D53-F524-5F1E-E130764F2EB2}"/>
              </a:ext>
            </a:extLst>
          </p:cNvPr>
          <p:cNvSpPr txBox="1">
            <a:spLocks/>
          </p:cNvSpPr>
          <p:nvPr/>
        </p:nvSpPr>
        <p:spPr>
          <a:xfrm>
            <a:off x="598929" y="1928664"/>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Understanding</a:t>
            </a:r>
          </a:p>
        </p:txBody>
      </p:sp>
      <p:sp>
        <p:nvSpPr>
          <p:cNvPr id="8" name="Text Placeholder 9">
            <a:extLst>
              <a:ext uri="{FF2B5EF4-FFF2-40B4-BE49-F238E27FC236}">
                <a16:creationId xmlns:a16="http://schemas.microsoft.com/office/drawing/2014/main" id="{302AD6DD-80BC-67A7-A256-8BFDCE3B3AC6}"/>
              </a:ext>
            </a:extLst>
          </p:cNvPr>
          <p:cNvSpPr txBox="1">
            <a:spLocks/>
          </p:cNvSpPr>
          <p:nvPr/>
        </p:nvSpPr>
        <p:spPr>
          <a:xfrm>
            <a:off x="598930" y="3965080"/>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Demo</a:t>
            </a:r>
          </a:p>
        </p:txBody>
      </p:sp>
      <p:sp>
        <p:nvSpPr>
          <p:cNvPr id="20" name="Text Placeholder 9">
            <a:extLst>
              <a:ext uri="{FF2B5EF4-FFF2-40B4-BE49-F238E27FC236}">
                <a16:creationId xmlns:a16="http://schemas.microsoft.com/office/drawing/2014/main" id="{3041C658-B7F5-446E-90B0-F9EB524BAA6F}"/>
              </a:ext>
            </a:extLst>
          </p:cNvPr>
          <p:cNvSpPr txBox="1">
            <a:spLocks/>
          </p:cNvSpPr>
          <p:nvPr/>
        </p:nvSpPr>
        <p:spPr>
          <a:xfrm>
            <a:off x="598930" y="4415495"/>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Alternative</a:t>
            </a:r>
            <a:r>
              <a:rPr lang="nl-BE" sz="2400" dirty="0">
                <a:solidFill>
                  <a:schemeClr val="bg1"/>
                </a:solidFill>
              </a:rPr>
              <a:t> </a:t>
            </a:r>
            <a:r>
              <a:rPr lang="nl-BE" sz="2400" dirty="0" err="1">
                <a:solidFill>
                  <a:schemeClr val="bg1"/>
                </a:solidFill>
              </a:rPr>
              <a:t>Models</a:t>
            </a:r>
            <a:endParaRPr lang="nl-BE" sz="2400" dirty="0">
              <a:solidFill>
                <a:schemeClr val="bg1"/>
              </a:solidFill>
            </a:endParaRPr>
          </a:p>
        </p:txBody>
      </p:sp>
      <p:pic>
        <p:nvPicPr>
          <p:cNvPr id="16" name="Afbeelding 15" descr="Afbeelding met toren, gebouw, hemel, pyloon&#10;&#10;Automatisch gegenereerde beschrijving">
            <a:extLst>
              <a:ext uri="{FF2B5EF4-FFF2-40B4-BE49-F238E27FC236}">
                <a16:creationId xmlns:a16="http://schemas.microsoft.com/office/drawing/2014/main" id="{D5152613-65D1-1F8F-B30B-A1301DD69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0"/>
            <a:ext cx="7464152" cy="6858000"/>
          </a:xfrm>
          <a:prstGeom prst="rect">
            <a:avLst/>
          </a:prstGeom>
        </p:spPr>
      </p:pic>
      <p:sp>
        <p:nvSpPr>
          <p:cNvPr id="18" name="Text Placeholder 3">
            <a:extLst>
              <a:ext uri="{FF2B5EF4-FFF2-40B4-BE49-F238E27FC236}">
                <a16:creationId xmlns:a16="http://schemas.microsoft.com/office/drawing/2014/main" id="{C6D04583-262E-757A-F15C-92D442CC69DA}"/>
              </a:ext>
            </a:extLst>
          </p:cNvPr>
          <p:cNvSpPr txBox="1">
            <a:spLocks/>
          </p:cNvSpPr>
          <p:nvPr/>
        </p:nvSpPr>
        <p:spPr>
          <a:xfrm>
            <a:off x="598929" y="244272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a:t>
            </a:r>
            <a:r>
              <a:rPr lang="nl-BE" sz="2400" dirty="0" err="1">
                <a:solidFill>
                  <a:schemeClr val="bg1"/>
                </a:solidFill>
              </a:rPr>
              <a:t>Preparation</a:t>
            </a:r>
            <a:endParaRPr lang="nl-BE" sz="2400" dirty="0">
              <a:solidFill>
                <a:schemeClr val="bg1"/>
              </a:solidFill>
            </a:endParaRPr>
          </a:p>
        </p:txBody>
      </p:sp>
      <p:sp>
        <p:nvSpPr>
          <p:cNvPr id="29" name="Text Placeholder 9">
            <a:extLst>
              <a:ext uri="{FF2B5EF4-FFF2-40B4-BE49-F238E27FC236}">
                <a16:creationId xmlns:a16="http://schemas.microsoft.com/office/drawing/2014/main" id="{CA83D95A-5CB6-007F-13E6-B5B715163117}"/>
              </a:ext>
            </a:extLst>
          </p:cNvPr>
          <p:cNvSpPr txBox="1">
            <a:spLocks/>
          </p:cNvSpPr>
          <p:nvPr/>
        </p:nvSpPr>
        <p:spPr>
          <a:xfrm>
            <a:off x="593162" y="4920427"/>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Lessons</a:t>
            </a:r>
            <a:r>
              <a:rPr lang="nl-BE" sz="2400" dirty="0">
                <a:solidFill>
                  <a:schemeClr val="bg1"/>
                </a:solidFill>
              </a:rPr>
              <a:t> </a:t>
            </a:r>
            <a:r>
              <a:rPr lang="nl-BE" sz="2400" dirty="0" err="1">
                <a:solidFill>
                  <a:schemeClr val="bg1"/>
                </a:solidFill>
              </a:rPr>
              <a:t>Learned</a:t>
            </a:r>
            <a:endParaRPr lang="nl-BE" sz="2400" dirty="0">
              <a:solidFill>
                <a:schemeClr val="bg1"/>
              </a:solidFill>
            </a:endParaRPr>
          </a:p>
        </p:txBody>
      </p:sp>
      <p:sp>
        <p:nvSpPr>
          <p:cNvPr id="30" name="Text Placeholder 9">
            <a:extLst>
              <a:ext uri="{FF2B5EF4-FFF2-40B4-BE49-F238E27FC236}">
                <a16:creationId xmlns:a16="http://schemas.microsoft.com/office/drawing/2014/main" id="{03905E00-2428-98FC-6383-C436253564C3}"/>
              </a:ext>
            </a:extLst>
          </p:cNvPr>
          <p:cNvSpPr txBox="1">
            <a:spLocks/>
          </p:cNvSpPr>
          <p:nvPr/>
        </p:nvSpPr>
        <p:spPr>
          <a:xfrm>
            <a:off x="593162" y="5426353"/>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Next Steps</a:t>
            </a:r>
          </a:p>
        </p:txBody>
      </p:sp>
      <p:sp>
        <p:nvSpPr>
          <p:cNvPr id="31" name="Text Placeholder 9">
            <a:extLst>
              <a:ext uri="{FF2B5EF4-FFF2-40B4-BE49-F238E27FC236}">
                <a16:creationId xmlns:a16="http://schemas.microsoft.com/office/drawing/2014/main" id="{4968693C-C827-BF01-837F-32DFF265B82C}"/>
              </a:ext>
            </a:extLst>
          </p:cNvPr>
          <p:cNvSpPr txBox="1">
            <a:spLocks/>
          </p:cNvSpPr>
          <p:nvPr/>
        </p:nvSpPr>
        <p:spPr>
          <a:xfrm>
            <a:off x="593162" y="589331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Literature</a:t>
            </a:r>
            <a:r>
              <a:rPr lang="nl-BE" sz="2400" dirty="0">
                <a:solidFill>
                  <a:schemeClr val="bg1"/>
                </a:solidFill>
              </a:rPr>
              <a:t> </a:t>
            </a:r>
            <a:r>
              <a:rPr lang="nl-BE" sz="2400" dirty="0" err="1">
                <a:solidFill>
                  <a:schemeClr val="bg1"/>
                </a:solidFill>
              </a:rPr>
              <a:t>Study</a:t>
            </a:r>
            <a:endParaRPr lang="nl-BE" sz="2400" dirty="0">
              <a:solidFill>
                <a:schemeClr val="bg1"/>
              </a:solidFill>
            </a:endParaRPr>
          </a:p>
        </p:txBody>
      </p:sp>
      <p:sp>
        <p:nvSpPr>
          <p:cNvPr id="3" name="Rechthoek: afgeronde hoeken 2">
            <a:extLst>
              <a:ext uri="{FF2B5EF4-FFF2-40B4-BE49-F238E27FC236}">
                <a16:creationId xmlns:a16="http://schemas.microsoft.com/office/drawing/2014/main" id="{323E16AC-7237-43D3-3719-8A279C760047}"/>
              </a:ext>
            </a:extLst>
          </p:cNvPr>
          <p:cNvSpPr/>
          <p:nvPr/>
        </p:nvSpPr>
        <p:spPr>
          <a:xfrm>
            <a:off x="404813" y="2956794"/>
            <a:ext cx="3842334" cy="453284"/>
          </a:xfrm>
          <a:prstGeom prst="roundRect">
            <a:avLst/>
          </a:prstGeom>
          <a:solidFill>
            <a:srgbClr val="EED9F9">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p>
        </p:txBody>
      </p:sp>
    </p:spTree>
    <p:extLst>
      <p:ext uri="{BB962C8B-B14F-4D97-AF65-F5344CB8AC3E}">
        <p14:creationId xmlns:p14="http://schemas.microsoft.com/office/powerpoint/2010/main" val="63547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Modeling</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505056" y="1529913"/>
            <a:ext cx="7071744" cy="4207515"/>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dirty="0">
                <a:solidFill>
                  <a:srgbClr val="0D0D0D"/>
                </a:solidFill>
                <a:effectLst/>
                <a:highlight>
                  <a:srgbClr val="FFFFFF"/>
                </a:highlight>
                <a:latin typeface="Söhne"/>
              </a:rPr>
              <a:t>Model Selection: Faster R-CNN ResNet-50 FPN</a:t>
            </a: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Model Type:</a:t>
            </a:r>
            <a:r>
              <a:rPr lang="en-US" sz="1600" b="0" i="0" dirty="0">
                <a:solidFill>
                  <a:srgbClr val="0D0D0D"/>
                </a:solidFill>
                <a:effectLst/>
                <a:highlight>
                  <a:srgbClr val="FFFFFF"/>
                </a:highlight>
                <a:latin typeface="Söhne"/>
              </a:rPr>
              <a:t> Faster R-CNN (Region-based Convolutional Neural Network)</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Backbone Network:</a:t>
            </a:r>
            <a:r>
              <a:rPr lang="en-US" sz="1600" b="0" i="0" dirty="0">
                <a:solidFill>
                  <a:srgbClr val="0D0D0D"/>
                </a:solidFill>
                <a:effectLst/>
                <a:highlight>
                  <a:srgbClr val="FFFFFF"/>
                </a:highlight>
                <a:latin typeface="Söhne"/>
              </a:rPr>
              <a:t> </a:t>
            </a:r>
            <a:r>
              <a:rPr lang="en-US" sz="1600" b="0" i="0" dirty="0" err="1">
                <a:solidFill>
                  <a:srgbClr val="0D0D0D"/>
                </a:solidFill>
                <a:effectLst/>
                <a:highlight>
                  <a:srgbClr val="FFFFFF"/>
                </a:highlight>
                <a:latin typeface="Söhne"/>
              </a:rPr>
              <a:t>ResNet</a:t>
            </a:r>
            <a:r>
              <a:rPr lang="en-US" sz="1600" b="0" i="0" dirty="0">
                <a:solidFill>
                  <a:srgbClr val="0D0D0D"/>
                </a:solidFill>
                <a:effectLst/>
                <a:highlight>
                  <a:srgbClr val="FFFFFF"/>
                </a:highlight>
                <a:latin typeface="Söhne"/>
              </a:rPr>
              <a:t> (Residual Network)</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Pre-trained Dataset:</a:t>
            </a:r>
            <a:r>
              <a:rPr lang="en-US" sz="1600" b="0" i="0" dirty="0">
                <a:solidFill>
                  <a:srgbClr val="0D0D0D"/>
                </a:solidFill>
                <a:effectLst/>
                <a:highlight>
                  <a:srgbClr val="FFFFFF"/>
                </a:highlight>
                <a:latin typeface="Söhne"/>
              </a:rPr>
              <a:t> COCO (Common Objects in Context)</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algn="l"/>
            <a:r>
              <a:rPr lang="en-US" sz="1600" b="1" i="0" dirty="0">
                <a:solidFill>
                  <a:srgbClr val="0D0D0D"/>
                </a:solidFill>
                <a:effectLst/>
                <a:highlight>
                  <a:srgbClr val="FFFFFF"/>
                </a:highlight>
                <a:latin typeface="Söhne"/>
              </a:rPr>
              <a:t>Reasons for Choosing Faster R-CNN with </a:t>
            </a:r>
            <a:r>
              <a:rPr lang="en-US" sz="1600" b="1" i="0" dirty="0" err="1">
                <a:solidFill>
                  <a:srgbClr val="0D0D0D"/>
                </a:solidFill>
                <a:effectLst/>
                <a:highlight>
                  <a:srgbClr val="FFFFFF"/>
                </a:highlight>
                <a:latin typeface="Söhne"/>
              </a:rPr>
              <a:t>ResNet</a:t>
            </a:r>
            <a:r>
              <a:rPr lang="en-US" sz="1600" b="1" i="0" dirty="0">
                <a:solidFill>
                  <a:srgbClr val="0D0D0D"/>
                </a:solidFill>
                <a:effectLst/>
                <a:highlight>
                  <a:srgbClr val="FFFFFF"/>
                </a:highlight>
                <a:latin typeface="Söhne"/>
              </a:rPr>
              <a:t>:</a:t>
            </a: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High Accuracy:</a:t>
            </a:r>
            <a:r>
              <a:rPr lang="en-US" sz="1600" b="0" i="0" dirty="0">
                <a:solidFill>
                  <a:srgbClr val="0D0D0D"/>
                </a:solidFill>
                <a:effectLst/>
                <a:highlight>
                  <a:srgbClr val="FFFFFF"/>
                </a:highlight>
                <a:latin typeface="Söhne"/>
              </a:rPr>
              <a:t> Known for superior performance in object detection tasks.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Feature Extraction:</a:t>
            </a:r>
            <a:r>
              <a:rPr lang="en-US" sz="1600" b="0" i="0" dirty="0">
                <a:solidFill>
                  <a:srgbClr val="0D0D0D"/>
                </a:solidFill>
                <a:effectLst/>
                <a:highlight>
                  <a:srgbClr val="FFFFFF"/>
                </a:highlight>
                <a:latin typeface="Söhne"/>
              </a:rPr>
              <a:t> </a:t>
            </a:r>
            <a:r>
              <a:rPr lang="en-US" sz="1600" b="0" i="0" dirty="0" err="1">
                <a:solidFill>
                  <a:srgbClr val="0D0D0D"/>
                </a:solidFill>
                <a:effectLst/>
                <a:highlight>
                  <a:srgbClr val="FFFFFF"/>
                </a:highlight>
                <a:latin typeface="Söhne"/>
              </a:rPr>
              <a:t>ResNet</a:t>
            </a:r>
            <a:r>
              <a:rPr lang="en-US" sz="1600" b="0" i="0" dirty="0">
                <a:solidFill>
                  <a:srgbClr val="0D0D0D"/>
                </a:solidFill>
                <a:effectLst/>
                <a:highlight>
                  <a:srgbClr val="FFFFFF"/>
                </a:highlight>
                <a:latin typeface="Söhne"/>
              </a:rPr>
              <a:t> effectively extracts high-level features due to its deep architecture and skip connections.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Pre-trained Weights:</a:t>
            </a:r>
            <a:r>
              <a:rPr lang="en-US" sz="1600" b="0" i="0" dirty="0">
                <a:solidFill>
                  <a:srgbClr val="0D0D0D"/>
                </a:solidFill>
                <a:effectLst/>
                <a:highlight>
                  <a:srgbClr val="FFFFFF"/>
                </a:highlight>
                <a:latin typeface="Söhne"/>
              </a:rPr>
              <a:t> Leveraging the COCO dataset helps in transferring learned features to the corrosion detection task.</a:t>
            </a:r>
          </a:p>
        </p:txBody>
      </p:sp>
      <p:pic>
        <p:nvPicPr>
          <p:cNvPr id="4" name="Afbeelding 3" descr="Afbeelding met toren, gebouw, pyloon, hemel&#10;&#10;Automatisch gegenereerde beschrijving">
            <a:extLst>
              <a:ext uri="{FF2B5EF4-FFF2-40B4-BE49-F238E27FC236}">
                <a16:creationId xmlns:a16="http://schemas.microsoft.com/office/drawing/2014/main" id="{DCE0C26C-098D-D150-233B-655484EE1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pic>
        <p:nvPicPr>
          <p:cNvPr id="8" name="Afbeelding 7" descr="Afbeelding met diagram, schermopname, lijn, Plan&#10;&#10;Automatisch gegenereerde beschrijving">
            <a:extLst>
              <a:ext uri="{FF2B5EF4-FFF2-40B4-BE49-F238E27FC236}">
                <a16:creationId xmlns:a16="http://schemas.microsoft.com/office/drawing/2014/main" id="{B1D55BE6-0C50-A9FE-FA1D-BC32AB9B4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208" y="5149137"/>
            <a:ext cx="5028792" cy="1307485"/>
          </a:xfrm>
          <a:prstGeom prst="rect">
            <a:avLst/>
          </a:prstGeom>
        </p:spPr>
      </p:pic>
    </p:spTree>
    <p:extLst>
      <p:ext uri="{BB962C8B-B14F-4D97-AF65-F5344CB8AC3E}">
        <p14:creationId xmlns:p14="http://schemas.microsoft.com/office/powerpoint/2010/main" val="127220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NL" dirty="0" err="1">
                <a:solidFill>
                  <a:schemeClr val="bg1"/>
                </a:solidFill>
              </a:rPr>
              <a:t>Initial</a:t>
            </a:r>
            <a:r>
              <a:rPr lang="nl-NL" dirty="0">
                <a:solidFill>
                  <a:schemeClr val="bg1"/>
                </a:solidFill>
              </a:rPr>
              <a:t> </a:t>
            </a:r>
            <a:r>
              <a:rPr lang="nl-BE" dirty="0">
                <a:solidFill>
                  <a:schemeClr val="bg1"/>
                </a:solidFill>
              </a:rPr>
              <a:t>Evaluation</a:t>
            </a:r>
          </a:p>
        </p:txBody>
      </p:sp>
      <p:sp>
        <p:nvSpPr>
          <p:cNvPr id="3" name="Tijdelijke aanduiding voor inhoud 2">
            <a:extLst>
              <a:ext uri="{FF2B5EF4-FFF2-40B4-BE49-F238E27FC236}">
                <a16:creationId xmlns:a16="http://schemas.microsoft.com/office/drawing/2014/main" id="{D7E15264-6369-C6B2-577D-9AFB82D4EAD1}"/>
              </a:ext>
            </a:extLst>
          </p:cNvPr>
          <p:cNvSpPr txBox="1">
            <a:spLocks/>
          </p:cNvSpPr>
          <p:nvPr/>
        </p:nvSpPr>
        <p:spPr>
          <a:xfrm>
            <a:off x="617078" y="1767158"/>
            <a:ext cx="10959404" cy="4145370"/>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latin typeface="Söhne"/>
              </a:rPr>
              <a:t>+/- 30.000 bounding boxes, 20 epochs, initial LR = 0,001, duration 3 hours </a:t>
            </a:r>
            <a:r>
              <a:rPr lang="en-US" dirty="0">
                <a:solidFill>
                  <a:srgbClr val="0D0D0D"/>
                </a:solidFill>
                <a:latin typeface="Söhne"/>
                <a:sym typeface="Wingdings" panose="05000000000000000000" pitchFamily="2" charset="2"/>
              </a:rPr>
              <a:t> </a:t>
            </a:r>
            <a:r>
              <a:rPr lang="en-US" b="1" dirty="0">
                <a:solidFill>
                  <a:srgbClr val="FF0000"/>
                </a:solidFill>
                <a:latin typeface="Söhne"/>
                <a:sym typeface="Wingdings" panose="05000000000000000000" pitchFamily="2" charset="2"/>
              </a:rPr>
              <a:t>AP 10% </a:t>
            </a:r>
            <a:r>
              <a:rPr lang="en-US" sz="2000" b="1" dirty="0" err="1">
                <a:solidFill>
                  <a:srgbClr val="FF0000"/>
                </a:solidFill>
                <a:latin typeface="Söhne"/>
                <a:sym typeface="Wingdings" panose="05000000000000000000" pitchFamily="2" charset="2"/>
              </a:rPr>
              <a:t>IoU</a:t>
            </a:r>
            <a:r>
              <a:rPr lang="en-US" sz="2000" b="1" dirty="0">
                <a:solidFill>
                  <a:srgbClr val="FF0000"/>
                </a:solidFill>
                <a:latin typeface="Söhne"/>
                <a:sym typeface="Wingdings" panose="05000000000000000000" pitchFamily="2" charset="2"/>
              </a:rPr>
              <a:t> 50%</a:t>
            </a:r>
            <a:endParaRPr lang="en-US" sz="2000" b="1" dirty="0">
              <a:solidFill>
                <a:srgbClr val="FF0000"/>
              </a:solidFill>
              <a:latin typeface="Söhne"/>
            </a:endParaRPr>
          </a:p>
          <a:p>
            <a:endParaRPr lang="en-US" b="1" dirty="0">
              <a:solidFill>
                <a:srgbClr val="FF0000"/>
              </a:solidFill>
              <a:latin typeface="Söhne"/>
            </a:endParaRPr>
          </a:p>
          <a:p>
            <a:endParaRPr lang="nl-BE" dirty="0"/>
          </a:p>
        </p:txBody>
      </p:sp>
      <p:pic>
        <p:nvPicPr>
          <p:cNvPr id="8" name="Afbeelding 7">
            <a:extLst>
              <a:ext uri="{FF2B5EF4-FFF2-40B4-BE49-F238E27FC236}">
                <a16:creationId xmlns:a16="http://schemas.microsoft.com/office/drawing/2014/main" id="{D69E033C-8AC4-FFE7-ACC8-BF17EBB18F2C}"/>
              </a:ext>
            </a:extLst>
          </p:cNvPr>
          <p:cNvPicPr>
            <a:picLocks noChangeAspect="1"/>
          </p:cNvPicPr>
          <p:nvPr/>
        </p:nvPicPr>
        <p:blipFill>
          <a:blip r:embed="rId3"/>
          <a:stretch>
            <a:fillRect/>
          </a:stretch>
        </p:blipFill>
        <p:spPr>
          <a:xfrm>
            <a:off x="4458754" y="2869835"/>
            <a:ext cx="7116168" cy="2838846"/>
          </a:xfrm>
          <a:prstGeom prst="rect">
            <a:avLst/>
          </a:prstGeom>
        </p:spPr>
      </p:pic>
      <p:pic>
        <p:nvPicPr>
          <p:cNvPr id="10" name="Afbeelding 9">
            <a:extLst>
              <a:ext uri="{FF2B5EF4-FFF2-40B4-BE49-F238E27FC236}">
                <a16:creationId xmlns:a16="http://schemas.microsoft.com/office/drawing/2014/main" id="{B000CCC3-B92D-B0DF-8B21-1E9FF31985CA}"/>
              </a:ext>
            </a:extLst>
          </p:cNvPr>
          <p:cNvPicPr>
            <a:picLocks noChangeAspect="1"/>
          </p:cNvPicPr>
          <p:nvPr/>
        </p:nvPicPr>
        <p:blipFill>
          <a:blip r:embed="rId4"/>
          <a:stretch>
            <a:fillRect/>
          </a:stretch>
        </p:blipFill>
        <p:spPr>
          <a:xfrm>
            <a:off x="416855" y="2869835"/>
            <a:ext cx="3611254" cy="2838846"/>
          </a:xfrm>
          <a:prstGeom prst="rect">
            <a:avLst/>
          </a:prstGeom>
        </p:spPr>
      </p:pic>
    </p:spTree>
    <p:extLst>
      <p:ext uri="{BB962C8B-B14F-4D97-AF65-F5344CB8AC3E}">
        <p14:creationId xmlns:p14="http://schemas.microsoft.com/office/powerpoint/2010/main" val="2324355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 2022">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 2022" id="{7BDCA958-6594-4443-AFF4-A41DCAF9DF58}" vid="{49FD4AD4-5DDF-4972-844E-FDAFAE26FF48}"/>
    </a:ext>
  </a:extLst>
</a:theme>
</file>

<file path=ppt/theme/theme2.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24E8B69B0C0342B3070D933EBA2430" ma:contentTypeVersion="4" ma:contentTypeDescription="Create a new document." ma:contentTypeScope="" ma:versionID="0fde9c0f97483817a1dcd702581a752a">
  <xsd:schema xmlns:xsd="http://www.w3.org/2001/XMLSchema" xmlns:xs="http://www.w3.org/2001/XMLSchema" xmlns:p="http://schemas.microsoft.com/office/2006/metadata/properties" xmlns:ns2="867ce23b-f231-47bf-bccd-3218aa3f2cf8" targetNamespace="http://schemas.microsoft.com/office/2006/metadata/properties" ma:root="true" ma:fieldsID="e0d16638531cd032922e4c2bf7476503" ns2:_="">
    <xsd:import namespace="867ce23b-f231-47bf-bccd-3218aa3f2c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7ce23b-f231-47bf-bccd-3218aa3f2c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F4C43-F5D4-4AE7-BD08-B2143F5F3EF7}">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867ce23b-f231-47bf-bccd-3218aa3f2cf8"/>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E8F7557-7261-47B3-BBC5-2DBE3A9EE00D}">
  <ds:schemaRefs>
    <ds:schemaRef ds:uri="http://schemas.microsoft.com/sharepoint/v3/contenttype/forms"/>
  </ds:schemaRefs>
</ds:datastoreItem>
</file>

<file path=customXml/itemProps3.xml><?xml version="1.0" encoding="utf-8"?>
<ds:datastoreItem xmlns:ds="http://schemas.openxmlformats.org/officeDocument/2006/customXml" ds:itemID="{03105162-7085-4888-B16C-1FD94369B2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7ce23b-f231-47bf-bccd-3218aa3f2c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4058</TotalTime>
  <Words>1535</Words>
  <Application>Microsoft Office PowerPoint</Application>
  <PresentationFormat>Breedbeeld</PresentationFormat>
  <Paragraphs>205</Paragraphs>
  <Slides>22</Slides>
  <Notes>7</Notes>
  <HiddenSlides>0</HiddenSlides>
  <MMClips>0</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22</vt:i4>
      </vt:variant>
    </vt:vector>
  </HeadingPairs>
  <TitlesOfParts>
    <vt:vector size="33" baseType="lpstr">
      <vt:lpstr>Aptos</vt:lpstr>
      <vt:lpstr>Arial</vt:lpstr>
      <vt:lpstr>Söhne</vt:lpstr>
      <vt:lpstr>Ubuntu</vt:lpstr>
      <vt:lpstr>Ubuntu Light</vt:lpstr>
      <vt:lpstr>Ubuntu Medium</vt:lpstr>
      <vt:lpstr>ui-sans-serif</vt:lpstr>
      <vt:lpstr>var(--font-family-primary)</vt:lpstr>
      <vt:lpstr>Verdana</vt:lpstr>
      <vt:lpstr>Wingdings</vt:lpstr>
      <vt:lpstr>Capgemini 2022</vt:lpstr>
      <vt:lpstr>HV Tower Monitoring</vt:lpstr>
      <vt:lpstr>Agenda</vt:lpstr>
      <vt:lpstr>Business understanding</vt:lpstr>
      <vt:lpstr>Data Understanding</vt:lpstr>
      <vt:lpstr>Data Preparation</vt:lpstr>
      <vt:lpstr>Data Preparation</vt:lpstr>
      <vt:lpstr>Agenda</vt:lpstr>
      <vt:lpstr>Modeling</vt:lpstr>
      <vt:lpstr>Initial Evaluation</vt:lpstr>
      <vt:lpstr>Evaluation with different dataset</vt:lpstr>
      <vt:lpstr>Final Evaluation</vt:lpstr>
      <vt:lpstr>   Final Evaluation</vt:lpstr>
      <vt:lpstr>alternative models</vt:lpstr>
      <vt:lpstr>7. Demo</vt:lpstr>
      <vt:lpstr>Agenda</vt:lpstr>
      <vt:lpstr>alternative models</vt:lpstr>
      <vt:lpstr>  Lessons LEarned</vt:lpstr>
      <vt:lpstr>  Next Steps</vt:lpstr>
      <vt:lpstr>  Literature Study</vt:lpstr>
      <vt:lpstr>PowerPoint-presentatie</vt:lpstr>
      <vt:lpstr> Appendix: links &amp; references</vt:lpstr>
      <vt:lpstr>Appendix PLAD dataset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 template</dc:subject>
  <dc:creator>Van Ranst, Natalie</dc:creator>
  <cp:lastModifiedBy>Steven Dierick</cp:lastModifiedBy>
  <cp:revision>64</cp:revision>
  <dcterms:created xsi:type="dcterms:W3CDTF">2019-04-29T16:22:06Z</dcterms:created>
  <dcterms:modified xsi:type="dcterms:W3CDTF">2024-05-20T16:54:07Z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0x0101007024E8B69B0C0342B3070D933EBA2430</vt:lpwstr>
  </property>
</Properties>
</file>